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6" r:id="rId2"/>
    <p:sldId id="257" r:id="rId3"/>
    <p:sldId id="258" r:id="rId4"/>
    <p:sldId id="259" r:id="rId5"/>
    <p:sldId id="260" r:id="rId6"/>
    <p:sldId id="263" r:id="rId7"/>
    <p:sldId id="261" r:id="rId8"/>
    <p:sldId id="262" r:id="rId9"/>
    <p:sldId id="271" r:id="rId10"/>
    <p:sldId id="266" r:id="rId11"/>
    <p:sldId id="264" r:id="rId12"/>
    <p:sldId id="265" r:id="rId13"/>
    <p:sldId id="268" r:id="rId14"/>
    <p:sldId id="275" r:id="rId15"/>
    <p:sldId id="299" r:id="rId16"/>
    <p:sldId id="280" r:id="rId17"/>
    <p:sldId id="289" r:id="rId18"/>
    <p:sldId id="324" r:id="rId19"/>
    <p:sldId id="278" r:id="rId20"/>
    <p:sldId id="281" r:id="rId21"/>
    <p:sldId id="300" r:id="rId22"/>
    <p:sldId id="290" r:id="rId23"/>
    <p:sldId id="291" r:id="rId24"/>
    <p:sldId id="327" r:id="rId25"/>
    <p:sldId id="282" r:id="rId26"/>
    <p:sldId id="301" r:id="rId27"/>
    <p:sldId id="283" r:id="rId28"/>
    <p:sldId id="292" r:id="rId29"/>
    <p:sldId id="293" r:id="rId30"/>
    <p:sldId id="329" r:id="rId31"/>
    <p:sldId id="284" r:id="rId32"/>
    <p:sldId id="303" r:id="rId33"/>
    <p:sldId id="302" r:id="rId34"/>
    <p:sldId id="306" r:id="rId35"/>
    <p:sldId id="326" r:id="rId36"/>
    <p:sldId id="305" r:id="rId37"/>
    <p:sldId id="285" r:id="rId38"/>
    <p:sldId id="307" r:id="rId39"/>
    <p:sldId id="308" r:id="rId40"/>
    <p:sldId id="309" r:id="rId41"/>
    <p:sldId id="328" r:id="rId42"/>
    <p:sldId id="310" r:id="rId43"/>
    <p:sldId id="311" r:id="rId44"/>
    <p:sldId id="304" r:id="rId45"/>
    <p:sldId id="294" r:id="rId46"/>
    <p:sldId id="295" r:id="rId47"/>
    <p:sldId id="325" r:id="rId48"/>
    <p:sldId id="333"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30" r:id="rId62"/>
    <p:sldId id="331" r:id="rId63"/>
    <p:sldId id="332" r:id="rId64"/>
    <p:sldId id="270" r:id="rId65"/>
    <p:sldId id="272" r:id="rId66"/>
    <p:sldId id="273" r:id="rId67"/>
    <p:sldId id="27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1" d="100"/>
          <a:sy n="81" d="100"/>
        </p:scale>
        <p:origin x="-30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9/13/2023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70C21AF-B9C1-5DB3-309E-37B0E83918A3}"/>
              </a:ext>
            </a:extLst>
          </p:cNvPr>
          <p:cNvSpPr txBox="1"/>
          <p:nvPr/>
        </p:nvSpPr>
        <p:spPr>
          <a:xfrm>
            <a:off x="3009900" y="2400985"/>
            <a:ext cx="6648450" cy="1446550"/>
          </a:xfrm>
          <a:prstGeom prst="rect">
            <a:avLst/>
          </a:prstGeom>
          <a:noFill/>
        </p:spPr>
        <p:txBody>
          <a:bodyPr wrap="square">
            <a:spAutoFit/>
          </a:bodyPr>
          <a:lstStyle/>
          <a:p>
            <a:pPr algn="ctr"/>
            <a:r>
              <a:rPr lang="en-IN" sz="4400" b="1" dirty="0">
                <a:solidFill>
                  <a:srgbClr val="0070C0"/>
                </a:solidFill>
                <a:latin typeface="Times New Roman" panose="02020603050405020304" pitchFamily="18" charset="0"/>
                <a:cs typeface="Times New Roman" panose="02020603050405020304" pitchFamily="18" charset="0"/>
              </a:rPr>
              <a:t>JAVA MICROSERVICES     </a:t>
            </a:r>
          </a:p>
          <a:p>
            <a:pPr algn="ctr"/>
            <a:r>
              <a:rPr lang="en-IN" sz="4400" b="1" dirty="0">
                <a:solidFill>
                  <a:srgbClr val="0070C0"/>
                </a:solidFill>
                <a:latin typeface="Times New Roman" panose="02020603050405020304" pitchFamily="18" charset="0"/>
                <a:cs typeface="Times New Roman" panose="02020603050405020304" pitchFamily="18" charset="0"/>
              </a:rPr>
              <a:t> RLL - Group 7</a:t>
            </a:r>
          </a:p>
        </p:txBody>
      </p:sp>
    </p:spTree>
    <p:extLst>
      <p:ext uri="{BB962C8B-B14F-4D97-AF65-F5344CB8AC3E}">
        <p14:creationId xmlns:p14="http://schemas.microsoft.com/office/powerpoint/2010/main" val="369219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EB9F1AB-0B10-8949-2441-4BC7C7614D2D}"/>
              </a:ext>
            </a:extLst>
          </p:cNvPr>
          <p:cNvSpPr/>
          <p:nvPr/>
        </p:nvSpPr>
        <p:spPr>
          <a:xfrm>
            <a:off x="4762141" y="1290935"/>
            <a:ext cx="2667718"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SPRING BOOT</a:t>
            </a:r>
          </a:p>
        </p:txBody>
      </p:sp>
      <p:sp>
        <p:nvSpPr>
          <p:cNvPr id="4" name="TextBox 3">
            <a:extLst>
              <a:ext uri="{FF2B5EF4-FFF2-40B4-BE49-F238E27FC236}">
                <a16:creationId xmlns:a16="http://schemas.microsoft.com/office/drawing/2014/main" xmlns="" id="{BC65F297-5B41-CEAC-C08D-05D80537C3B5}"/>
              </a:ext>
            </a:extLst>
          </p:cNvPr>
          <p:cNvSpPr txBox="1"/>
          <p:nvPr/>
        </p:nvSpPr>
        <p:spPr>
          <a:xfrm>
            <a:off x="1724025" y="2079963"/>
            <a:ext cx="8743950" cy="2345322"/>
          </a:xfrm>
          <a:prstGeom prst="rect">
            <a:avLst/>
          </a:prstGeom>
          <a:noFill/>
        </p:spPr>
        <p:txBody>
          <a:bodyPr wrap="square">
            <a:spAutoFit/>
          </a:bodyPr>
          <a:lstStyle/>
          <a:p>
            <a:pPr marL="457200" indent="-4572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Spring Boot is an open source Java Based framework used to create a microservice.</a:t>
            </a:r>
          </a:p>
          <a:p>
            <a:pPr marL="457200" indent="-4572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It helps to create Stand alone and production ready Spring applications.</a:t>
            </a:r>
          </a:p>
          <a:p>
            <a:pPr marL="457200" indent="-457200" algn="just">
              <a:lnSpc>
                <a:spcPct val="150000"/>
              </a:lnSpc>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Spring Boot contains comprehensive infrastructure support for developing a microservice and enables you to develop enterprise ready applications.</a:t>
            </a:r>
          </a:p>
        </p:txBody>
      </p:sp>
    </p:spTree>
    <p:extLst>
      <p:ext uri="{BB962C8B-B14F-4D97-AF65-F5344CB8AC3E}">
        <p14:creationId xmlns:p14="http://schemas.microsoft.com/office/powerpoint/2010/main" val="132863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C828A60-57AE-9839-D624-AC248823F3E1}"/>
              </a:ext>
            </a:extLst>
          </p:cNvPr>
          <p:cNvSpPr/>
          <p:nvPr/>
        </p:nvSpPr>
        <p:spPr>
          <a:xfrm>
            <a:off x="4811834" y="681335"/>
            <a:ext cx="2568332" cy="523220"/>
          </a:xfrm>
          <a:prstGeom prst="rect">
            <a:avLst/>
          </a:prstGeom>
          <a:noFill/>
        </p:spPr>
        <p:txBody>
          <a:bodyPr wrap="none" lIns="91440" tIns="45720" rIns="91440" bIns="45720">
            <a:spAutoFit/>
          </a:bodyPr>
          <a:lstStyle/>
          <a:p>
            <a:pPr algn="ctr"/>
            <a:r>
              <a:rPr lang="en-US" sz="28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a:t>
            </a:r>
            <a:endPar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735015"/>
            <a:ext cx="8450263" cy="4086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79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DF2173-3A36-D364-7A34-7A5D3A693ED5}"/>
              </a:ext>
            </a:extLst>
          </p:cNvPr>
          <p:cNvPicPr>
            <a:picLocks noChangeAspect="1"/>
          </p:cNvPicPr>
          <p:nvPr/>
        </p:nvPicPr>
        <p:blipFill>
          <a:blip r:embed="rId2"/>
          <a:stretch>
            <a:fillRect/>
          </a:stretch>
        </p:blipFill>
        <p:spPr>
          <a:xfrm>
            <a:off x="1581150" y="1689136"/>
            <a:ext cx="9029700" cy="3863940"/>
          </a:xfrm>
          <a:prstGeom prst="rect">
            <a:avLst/>
          </a:prstGeom>
        </p:spPr>
      </p:pic>
      <p:sp>
        <p:nvSpPr>
          <p:cNvPr id="4" name="Rectangle 3">
            <a:extLst>
              <a:ext uri="{FF2B5EF4-FFF2-40B4-BE49-F238E27FC236}">
                <a16:creationId xmlns:a16="http://schemas.microsoft.com/office/drawing/2014/main" xmlns="" id="{A28E6A40-5C59-CCF2-E2EA-AE24873563D1}"/>
              </a:ext>
            </a:extLst>
          </p:cNvPr>
          <p:cNvSpPr/>
          <p:nvPr/>
        </p:nvSpPr>
        <p:spPr>
          <a:xfrm>
            <a:off x="4028362" y="748010"/>
            <a:ext cx="3817071"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271410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815108D-D409-99CD-CF27-2E0C5ED43A09}"/>
              </a:ext>
            </a:extLst>
          </p:cNvPr>
          <p:cNvSpPr/>
          <p:nvPr/>
        </p:nvSpPr>
        <p:spPr>
          <a:xfrm>
            <a:off x="5174915" y="728960"/>
            <a:ext cx="1842172"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PROCESS</a:t>
            </a:r>
          </a:p>
        </p:txBody>
      </p:sp>
      <p:pic>
        <p:nvPicPr>
          <p:cNvPr id="4" name="Picture 3">
            <a:extLst>
              <a:ext uri="{FF2B5EF4-FFF2-40B4-BE49-F238E27FC236}">
                <a16:creationId xmlns:a16="http://schemas.microsoft.com/office/drawing/2014/main" xmlns="" id="{A9B26D14-59BD-2B9B-F310-2CDBA696AC3D}"/>
              </a:ext>
            </a:extLst>
          </p:cNvPr>
          <p:cNvPicPr>
            <a:picLocks noChangeAspect="1"/>
          </p:cNvPicPr>
          <p:nvPr/>
        </p:nvPicPr>
        <p:blipFill>
          <a:blip r:embed="rId2"/>
          <a:stretch>
            <a:fillRect/>
          </a:stretch>
        </p:blipFill>
        <p:spPr>
          <a:xfrm>
            <a:off x="1828799" y="1141636"/>
            <a:ext cx="8772525" cy="4845101"/>
          </a:xfrm>
          <a:prstGeom prst="rect">
            <a:avLst/>
          </a:prstGeom>
        </p:spPr>
      </p:pic>
    </p:spTree>
    <p:extLst>
      <p:ext uri="{BB962C8B-B14F-4D97-AF65-F5344CB8AC3E}">
        <p14:creationId xmlns:p14="http://schemas.microsoft.com/office/powerpoint/2010/main" val="79556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8A224A-8BAD-D059-E44B-409070A78D93}"/>
              </a:ext>
            </a:extLst>
          </p:cNvPr>
          <p:cNvSpPr/>
          <p:nvPr/>
        </p:nvSpPr>
        <p:spPr>
          <a:xfrm>
            <a:off x="1093506" y="1055013"/>
            <a:ext cx="1708994" cy="369332"/>
          </a:xfrm>
          <a:prstGeom prst="rect">
            <a:avLst/>
          </a:prstGeom>
          <a:noFill/>
        </p:spPr>
        <p:txBody>
          <a:bodyPr wrap="non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ADMIN.JAVA</a:t>
            </a:r>
          </a:p>
        </p:txBody>
      </p:sp>
      <p:sp>
        <p:nvSpPr>
          <p:cNvPr id="4" name="TextBox 3">
            <a:extLst>
              <a:ext uri="{FF2B5EF4-FFF2-40B4-BE49-F238E27FC236}">
                <a16:creationId xmlns:a16="http://schemas.microsoft.com/office/drawing/2014/main" xmlns="" id="{A7C6645C-25EB-766A-6D3B-75D80D8EC316}"/>
              </a:ext>
            </a:extLst>
          </p:cNvPr>
          <p:cNvSpPr txBox="1"/>
          <p:nvPr/>
        </p:nvSpPr>
        <p:spPr>
          <a:xfrm>
            <a:off x="1144834" y="1424345"/>
            <a:ext cx="9789864" cy="2862322"/>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This class is typically used for managing and storing admin-related data in a database within a Java application.</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his class provides a blueprint for creating Admin objects with various attributes. The use of Lombok annotations helps reduce the amount of boilerplate code you'd normally need to write.</a:t>
            </a:r>
          </a:p>
          <a:p>
            <a:pPr marL="285750" indent="-285750" algn="just">
              <a:lnSpc>
                <a:spcPct val="150000"/>
              </a:lnSpc>
              <a:buFont typeface="Arial" panose="020B0604020202020204" pitchFamily="34" charset="0"/>
              <a:buChar char="•"/>
            </a:pP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This class seems to represent an entity for an admin user in an online bus booking system.</a:t>
            </a:r>
            <a:endParaRPr lang="en-US" alt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algn="just"/>
            <a:endParaRPr kumimoji="0" lang="en-US" altLang="en-US" b="0" i="0" u="none" cap="none" normalizeH="0" baseline="0" dirty="0">
              <a:ln>
                <a:noFill/>
              </a:ln>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xmlns="" id="{E3B0C262-A230-A8DB-A574-FF53348BEE59}"/>
              </a:ext>
            </a:extLst>
          </p:cNvPr>
          <p:cNvSpPr/>
          <p:nvPr/>
        </p:nvSpPr>
        <p:spPr>
          <a:xfrm>
            <a:off x="988180" y="3455670"/>
            <a:ext cx="3119717" cy="369332"/>
          </a:xfrm>
          <a:prstGeom prst="rect">
            <a:avLst/>
          </a:prstGeom>
          <a:noFill/>
        </p:spPr>
        <p:txBody>
          <a:bodyPr wrap="square" lIns="91440" tIns="45720" rIns="91440" bIns="45720">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 CONTROLLER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5CA44CDF-EB28-4280-BD72-62011878D7E8}"/>
              </a:ext>
            </a:extLst>
          </p:cNvPr>
          <p:cNvSpPr txBox="1"/>
          <p:nvPr/>
        </p:nvSpPr>
        <p:spPr>
          <a:xfrm>
            <a:off x="1301488" y="4013537"/>
            <a:ext cx="9789864"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controller manages various admin-related operations by handling incoming HTTP requests and interacting with a service (likely through </a:t>
            </a:r>
            <a:r>
              <a:rPr lang="en-US" dirty="0" err="1">
                <a:latin typeface="Times New Roman" panose="02020603050405020304" pitchFamily="18" charset="0"/>
                <a:cs typeface="Times New Roman" panose="02020603050405020304" pitchFamily="18" charset="0"/>
              </a:rPr>
              <a:t>AdminServiceProxy</a:t>
            </a:r>
            <a:r>
              <a:rPr lang="en-US" dirty="0">
                <a:latin typeface="Times New Roman" panose="02020603050405020304" pitchFamily="18" charset="0"/>
                <a:cs typeface="Times New Roman" panose="02020603050405020304" pitchFamily="18" charset="0"/>
              </a:rPr>
              <a:t>) to perform the necessary actions. It also logs relevant information for each request and response.</a:t>
            </a:r>
            <a:endParaRPr lang="en-IN"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xmlns="" id="{7539DF3C-A9AF-C8AB-098E-06F43F7B1EE6}"/>
              </a:ext>
            </a:extLst>
          </p:cNvPr>
          <p:cNvSpPr/>
          <p:nvPr/>
        </p:nvSpPr>
        <p:spPr>
          <a:xfrm>
            <a:off x="2305665" y="4475202"/>
            <a:ext cx="242374" cy="369332"/>
          </a:xfrm>
          <a:prstGeom prst="rect">
            <a:avLst/>
          </a:prstGeom>
          <a:noFill/>
        </p:spPr>
        <p:txBody>
          <a:bodyPr wrap="non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IN" b="1"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7690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13C4A9A-1FD7-F870-C179-F55367FE03EA}"/>
              </a:ext>
            </a:extLst>
          </p:cNvPr>
          <p:cNvSpPr txBox="1"/>
          <p:nvPr/>
        </p:nvSpPr>
        <p:spPr>
          <a:xfrm>
            <a:off x="-239805" y="2074275"/>
            <a:ext cx="6113928"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ADMIN.JAVA</a:t>
            </a: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-CONFIG SERVER</a:t>
            </a:r>
          </a:p>
        </p:txBody>
      </p:sp>
      <p:sp>
        <p:nvSpPr>
          <p:cNvPr id="5" name="TextBox 4">
            <a:extLst>
              <a:ext uri="{FF2B5EF4-FFF2-40B4-BE49-F238E27FC236}">
                <a16:creationId xmlns:a16="http://schemas.microsoft.com/office/drawing/2014/main" xmlns="" id="{0B20618E-BCF2-A18D-EEE8-1437A4FF2647}"/>
              </a:ext>
            </a:extLst>
          </p:cNvPr>
          <p:cNvSpPr txBox="1"/>
          <p:nvPr/>
        </p:nvSpPr>
        <p:spPr>
          <a:xfrm>
            <a:off x="1051111" y="1275074"/>
            <a:ext cx="9984441" cy="2585323"/>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Admin.java in the online bus booking system, Config server likely contains code for managing administrative functions, such as user permissions, database configurations, and system settings, crucial for the system's operation and security.</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8E206BE7-5BC1-78C8-213D-BB1C6A0EBAF0}"/>
              </a:ext>
            </a:extLst>
          </p:cNvPr>
          <p:cNvSpPr txBox="1"/>
          <p:nvPr/>
        </p:nvSpPr>
        <p:spPr>
          <a:xfrm>
            <a:off x="-313764" y="2274838"/>
            <a:ext cx="6261846" cy="2308324"/>
          </a:xfrm>
          <a:prstGeom prst="rect">
            <a:avLst/>
          </a:prstGeom>
          <a:noFill/>
        </p:spPr>
        <p:txBody>
          <a:bodyPr wrap="square">
            <a:spAutoFit/>
          </a:bodyPr>
          <a:lstStyle/>
          <a:p>
            <a:pPr algn="ct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ADMIN.JAVA-EUREKA SERVER</a:t>
            </a:r>
            <a:endParaRPr lang="en-IN" b="1" cap="none" spc="0" dirty="0">
              <a:ln w="0"/>
              <a:solidFill>
                <a:srgbClr val="C00000"/>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xmlns="" id="{F6A4429A-47BE-5F34-2182-7129B4C59F72}"/>
              </a:ext>
            </a:extLst>
          </p:cNvPr>
          <p:cNvSpPr txBox="1"/>
          <p:nvPr/>
        </p:nvSpPr>
        <p:spPr>
          <a:xfrm>
            <a:off x="1051111" y="2828836"/>
            <a:ext cx="10074089" cy="2862322"/>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Admin.java in the online bus booking system, Eureka server is responsible for handling administrative tasks related to service discovery and registration, allowing system administrators to monitor and manage registered microservices efficiently.</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2A57FF40-009F-19EF-1AAD-690F0647A2FC}"/>
              </a:ext>
            </a:extLst>
          </p:cNvPr>
          <p:cNvSpPr txBox="1"/>
          <p:nvPr/>
        </p:nvSpPr>
        <p:spPr>
          <a:xfrm>
            <a:off x="1051110" y="902129"/>
            <a:ext cx="9984441" cy="3139321"/>
          </a:xfrm>
          <a:prstGeom prst="rect">
            <a:avLst/>
          </a:prstGeom>
          <a:noFill/>
        </p:spPr>
        <p:txBody>
          <a:bodyPr wrap="square">
            <a:spAutoFit/>
          </a:bodyPr>
          <a:lstStyle/>
          <a:p>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a:t>
            </a: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REPOSITORY</a:t>
            </a: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interface provides a contract for interacting with a data source (likely a database) for Admin entities. It extends </a:t>
            </a:r>
            <a:r>
              <a:rPr lang="en-US" dirty="0" err="1">
                <a:latin typeface="Times New Roman" panose="02020603050405020304" pitchFamily="18" charset="0"/>
                <a:cs typeface="Times New Roman" panose="02020603050405020304" pitchFamily="18" charset="0"/>
              </a:rPr>
              <a:t>JpaRepository</a:t>
            </a:r>
            <a:r>
              <a:rPr lang="en-US" dirty="0">
                <a:latin typeface="Times New Roman" panose="02020603050405020304" pitchFamily="18" charset="0"/>
                <a:cs typeface="Times New Roman" panose="02020603050405020304" pitchFamily="18" charset="0"/>
              </a:rPr>
              <a:t>, which provides a set of generic methods for performing common operations on entities, like save, delete, find by ID, etc.</a:t>
            </a:r>
            <a:endParaRPr lang="en-IN" dirty="0">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4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660F8CC-CD65-DACF-4179-C7ED7BE4CADD}"/>
              </a:ext>
            </a:extLst>
          </p:cNvPr>
          <p:cNvSpPr/>
          <p:nvPr/>
        </p:nvSpPr>
        <p:spPr>
          <a:xfrm>
            <a:off x="-2071176" y="1110442"/>
            <a:ext cx="11367576" cy="646331"/>
          </a:xfrm>
          <a:prstGeom prst="rect">
            <a:avLst/>
          </a:prstGeom>
          <a:noFill/>
        </p:spPr>
        <p:txBody>
          <a:bodyPr wrap="squar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ADMIN.JAVA-FEIGN-RESILIENCE4J SERVER</a:t>
            </a:r>
            <a:endParaRPr lang="en-IN"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F9A3EC62-1DB0-1816-8B92-B05871F3C414}"/>
              </a:ext>
            </a:extLst>
          </p:cNvPr>
          <p:cNvSpPr txBox="1"/>
          <p:nvPr/>
        </p:nvSpPr>
        <p:spPr>
          <a:xfrm>
            <a:off x="1054894" y="1433608"/>
            <a:ext cx="10082212"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online bus booking system's Feign and Resilience4j server, Admin.java likely provides a means to configure and manage resilience-related settings for microservices communication, ensuring reliable and fault-tolerant interactions between services in the system.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may also handle Feign client configurations and customizations for efficient API communication.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5DB18209-6F4F-FA07-8B78-D31ED83DC400}"/>
              </a:ext>
            </a:extLst>
          </p:cNvPr>
          <p:cNvSpPr txBox="1"/>
          <p:nvPr/>
        </p:nvSpPr>
        <p:spPr>
          <a:xfrm>
            <a:off x="-823912" y="3350491"/>
            <a:ext cx="7153274"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ADMIN.JAVA</a:t>
            </a: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-RETRY SERVER</a:t>
            </a:r>
          </a:p>
        </p:txBody>
      </p:sp>
      <p:sp>
        <p:nvSpPr>
          <p:cNvPr id="8" name="TextBox 7">
            <a:extLst>
              <a:ext uri="{FF2B5EF4-FFF2-40B4-BE49-F238E27FC236}">
                <a16:creationId xmlns:a16="http://schemas.microsoft.com/office/drawing/2014/main" xmlns="" id="{C0C039B4-65BA-45A9-7A3C-48F7184F81FC}"/>
              </a:ext>
            </a:extLst>
          </p:cNvPr>
          <p:cNvSpPr txBox="1"/>
          <p:nvPr/>
        </p:nvSpPr>
        <p:spPr>
          <a:xfrm>
            <a:off x="1054894" y="3719823"/>
            <a:ext cx="10082212"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`Admin.java` file in the online bus booking system Retry Server likely contains code responsible for managing administrative functions and privileges within the system.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may include features such as user management, system configuration, and access control to ensure smooth operation and security of the booking platform.</a:t>
            </a:r>
          </a:p>
        </p:txBody>
      </p:sp>
    </p:spTree>
    <p:extLst>
      <p:ext uri="{BB962C8B-B14F-4D97-AF65-F5344CB8AC3E}">
        <p14:creationId xmlns:p14="http://schemas.microsoft.com/office/powerpoint/2010/main" val="286731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78896F5-9AD4-1E82-53B3-9D22C5C0B2F0}"/>
              </a:ext>
            </a:extLst>
          </p:cNvPr>
          <p:cNvSpPr txBox="1"/>
          <p:nvPr/>
        </p:nvSpPr>
        <p:spPr>
          <a:xfrm>
            <a:off x="-95250" y="891659"/>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ADMIN.JAVA</a:t>
            </a: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-SLEUTH SERVER</a:t>
            </a:r>
          </a:p>
        </p:txBody>
      </p:sp>
      <p:sp>
        <p:nvSpPr>
          <p:cNvPr id="5" name="TextBox 4">
            <a:extLst>
              <a:ext uri="{FF2B5EF4-FFF2-40B4-BE49-F238E27FC236}">
                <a16:creationId xmlns:a16="http://schemas.microsoft.com/office/drawing/2014/main" xmlns="" id="{E27B06D6-A0B1-3DE6-5370-FAAD0032A079}"/>
              </a:ext>
            </a:extLst>
          </p:cNvPr>
          <p:cNvSpPr txBox="1"/>
          <p:nvPr/>
        </p:nvSpPr>
        <p:spPr>
          <a:xfrm>
            <a:off x="1174551" y="1260991"/>
            <a:ext cx="9690497"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In the online bus booking system Sleuth Server, the `Admin.java` file is likely responsible for handling administrative tasks, such as user management and system configuration, to maintain the platform's functionality and security.</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7CB5438D-1E5B-FA8B-0D33-BF09430AB93B}"/>
              </a:ext>
            </a:extLst>
          </p:cNvPr>
          <p:cNvSpPr txBox="1"/>
          <p:nvPr/>
        </p:nvSpPr>
        <p:spPr>
          <a:xfrm>
            <a:off x="1174550" y="3059668"/>
            <a:ext cx="6153150" cy="369332"/>
          </a:xfrm>
          <a:prstGeom prst="rect">
            <a:avLst/>
          </a:prstGeom>
          <a:noFill/>
        </p:spPr>
        <p:txBody>
          <a:bodyPr wrap="square">
            <a:spAutoFit/>
          </a:bodyPr>
          <a:lstStyle/>
          <a:p>
            <a:r>
              <a:rPr lang="en-IN" b="1" dirty="0">
                <a:solidFill>
                  <a:srgbClr val="C00000"/>
                </a:solidFill>
                <a:latin typeface="Times New Roman" panose="02020603050405020304" pitchFamily="18" charset="0"/>
                <a:cs typeface="Times New Roman" panose="02020603050405020304" pitchFamily="18" charset="0"/>
              </a:rPr>
              <a:t>ADMIN.JAVA-ZIPKIN SERVER</a:t>
            </a:r>
          </a:p>
        </p:txBody>
      </p:sp>
      <p:sp>
        <p:nvSpPr>
          <p:cNvPr id="9" name="TextBox 8">
            <a:extLst>
              <a:ext uri="{FF2B5EF4-FFF2-40B4-BE49-F238E27FC236}">
                <a16:creationId xmlns:a16="http://schemas.microsoft.com/office/drawing/2014/main" xmlns="" id="{F9BBA386-8E33-31B3-AF6F-C915904CCEFE}"/>
              </a:ext>
            </a:extLst>
          </p:cNvPr>
          <p:cNvSpPr txBox="1"/>
          <p:nvPr/>
        </p:nvSpPr>
        <p:spPr>
          <a:xfrm>
            <a:off x="1174550" y="3569275"/>
            <a:ext cx="9690497"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online bus booking system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`Admin.java` file may play a role in managing administrative functions, such as user access and system settings, to ensure efficient operation and security of the system while facilitating tracing and monitoring capabilities provided by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0150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xmlns="" id="{BC4268B3-FF30-54F1-31CE-F93636B0609B}"/>
              </a:ext>
            </a:extLst>
          </p:cNvPr>
          <p:cNvSpPr>
            <a:spLocks noChangeAspect="1" noChangeArrowheads="1"/>
          </p:cNvSpPr>
          <p:nvPr/>
        </p:nvSpPr>
        <p:spPr bwMode="auto">
          <a:xfrm>
            <a:off x="5943599" y="3276599"/>
            <a:ext cx="4219575" cy="421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xmlns="" id="{D94D5CAB-70C4-A813-5C45-DCBBFB0C4FE8}"/>
              </a:ext>
            </a:extLst>
          </p:cNvPr>
          <p:cNvPicPr>
            <a:picLocks noChangeAspect="1"/>
          </p:cNvPicPr>
          <p:nvPr/>
        </p:nvPicPr>
        <p:blipFill>
          <a:blip r:embed="rId2"/>
          <a:stretch>
            <a:fillRect/>
          </a:stretch>
        </p:blipFill>
        <p:spPr>
          <a:xfrm>
            <a:off x="1400175" y="1162050"/>
            <a:ext cx="9391650" cy="4500561"/>
          </a:xfrm>
          <a:prstGeom prst="rect">
            <a:avLst/>
          </a:prstGeom>
        </p:spPr>
      </p:pic>
    </p:spTree>
    <p:extLst>
      <p:ext uri="{BB962C8B-B14F-4D97-AF65-F5344CB8AC3E}">
        <p14:creationId xmlns:p14="http://schemas.microsoft.com/office/powerpoint/2010/main" val="312927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D30C46D-43DC-A8DA-77EA-84650348C5BF}"/>
              </a:ext>
            </a:extLst>
          </p:cNvPr>
          <p:cNvSpPr/>
          <p:nvPr/>
        </p:nvSpPr>
        <p:spPr>
          <a:xfrm>
            <a:off x="842683" y="870767"/>
            <a:ext cx="1562622" cy="369332"/>
          </a:xfrm>
          <a:prstGeom prst="rect">
            <a:avLst/>
          </a:prstGeom>
          <a:noFill/>
        </p:spPr>
        <p:txBody>
          <a:bodyPr wrap="squar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a:t>
            </a:r>
          </a:p>
        </p:txBody>
      </p:sp>
      <p:sp>
        <p:nvSpPr>
          <p:cNvPr id="3" name="Rectangle 1">
            <a:extLst>
              <a:ext uri="{FF2B5EF4-FFF2-40B4-BE49-F238E27FC236}">
                <a16:creationId xmlns:a16="http://schemas.microsoft.com/office/drawing/2014/main" xmlns="" id="{331F6E7B-095F-6186-23C1-A48C1DA8B926}"/>
              </a:ext>
            </a:extLst>
          </p:cNvPr>
          <p:cNvSpPr>
            <a:spLocks noChangeArrowheads="1"/>
          </p:cNvSpPr>
          <p:nvPr/>
        </p:nvSpPr>
        <p:spPr bwMode="auto">
          <a:xfrm>
            <a:off x="946635" y="1307081"/>
            <a:ext cx="1029873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User,</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represents a database entity for storing user information.</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It includes attributes like id, name, email, and password.</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It includes attributes to store user information, constructors for object creation, and methods to access and modify user data.</a:t>
            </a:r>
          </a:p>
        </p:txBody>
      </p:sp>
      <p:sp>
        <p:nvSpPr>
          <p:cNvPr id="7" name="TextBox 6">
            <a:extLst>
              <a:ext uri="{FF2B5EF4-FFF2-40B4-BE49-F238E27FC236}">
                <a16:creationId xmlns:a16="http://schemas.microsoft.com/office/drawing/2014/main" xmlns="" id="{B5097D87-876E-2F5A-2B60-8BA02404E272}"/>
              </a:ext>
            </a:extLst>
          </p:cNvPr>
          <p:cNvSpPr txBox="1"/>
          <p:nvPr/>
        </p:nvSpPr>
        <p:spPr>
          <a:xfrm>
            <a:off x="528918" y="3244334"/>
            <a:ext cx="3164541" cy="369332"/>
          </a:xfrm>
          <a:prstGeom prst="rect">
            <a:avLst/>
          </a:prstGeom>
          <a:noFill/>
        </p:spPr>
        <p:txBody>
          <a:bodyPr wrap="square">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a:t>
            </a: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CONTROLLER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72A5790D-0EAC-678A-B4E5-920111BB4BDA}"/>
              </a:ext>
            </a:extLst>
          </p:cNvPr>
          <p:cNvSpPr txBox="1"/>
          <p:nvPr/>
        </p:nvSpPr>
        <p:spPr>
          <a:xfrm>
            <a:off x="1073953" y="3674086"/>
            <a:ext cx="10044094" cy="1289071"/>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This controller manages various user-related operations by handling incoming HTTP requests and interacting with a service (likely through </a:t>
            </a:r>
            <a:r>
              <a:rPr lang="en-US" dirty="0" err="1">
                <a:latin typeface="Times New Roman" panose="02020603050405020304" pitchFamily="18" charset="0"/>
                <a:cs typeface="Times New Roman" panose="02020603050405020304" pitchFamily="18" charset="0"/>
              </a:rPr>
              <a:t>UserServiceProxy</a:t>
            </a:r>
            <a:r>
              <a:rPr lang="en-US" dirty="0">
                <a:latin typeface="Times New Roman" panose="02020603050405020304" pitchFamily="18" charset="0"/>
                <a:cs typeface="Times New Roman" panose="02020603050405020304" pitchFamily="18" charset="0"/>
              </a:rPr>
              <a:t>) to perform the necessary actions. It also logs relevant information for each request and response.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16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35923FC-17B5-088E-E781-0D4DFCD0A0A0}"/>
              </a:ext>
            </a:extLst>
          </p:cNvPr>
          <p:cNvPicPr>
            <a:picLocks noChangeAspect="1"/>
          </p:cNvPicPr>
          <p:nvPr/>
        </p:nvPicPr>
        <p:blipFill>
          <a:blip r:embed="rId3"/>
          <a:stretch>
            <a:fillRect/>
          </a:stretch>
        </p:blipFill>
        <p:spPr>
          <a:xfrm>
            <a:off x="5972174" y="2367717"/>
            <a:ext cx="5416709" cy="3209169"/>
          </a:xfrm>
          <a:prstGeom prst="rect">
            <a:avLst/>
          </a:prstGeom>
        </p:spPr>
      </p:pic>
      <p:sp>
        <p:nvSpPr>
          <p:cNvPr id="4" name="Rectangle 3">
            <a:extLst>
              <a:ext uri="{FF2B5EF4-FFF2-40B4-BE49-F238E27FC236}">
                <a16:creationId xmlns:a16="http://schemas.microsoft.com/office/drawing/2014/main" xmlns="" id="{440E8F8B-9156-CC4E-1951-539DEA286204}"/>
              </a:ext>
            </a:extLst>
          </p:cNvPr>
          <p:cNvSpPr/>
          <p:nvPr/>
        </p:nvSpPr>
        <p:spPr>
          <a:xfrm>
            <a:off x="1781611" y="993873"/>
            <a:ext cx="8628777" cy="707886"/>
          </a:xfrm>
          <a:prstGeom prst="rect">
            <a:avLst/>
          </a:prstGeom>
          <a:noFill/>
          <a:effectLst>
            <a:outerShdw blurRad="50800" dist="50800" dir="5400000" algn="ctr" rotWithShape="0">
              <a:srgbClr val="0070C0"/>
            </a:outerShdw>
          </a:effectLst>
        </p:spPr>
        <p:txBody>
          <a:bodyPr wrap="square" lIns="91440" tIns="45720" rIns="91440" bIns="45720">
            <a:spAutoFit/>
          </a:bodyPr>
          <a:lstStyle/>
          <a:p>
            <a:pPr algn="ctr"/>
            <a:r>
              <a:rPr lang="en-US" sz="4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ONLINE BUS BOOKING SYSTEM</a:t>
            </a:r>
            <a:endParaRPr lang="en-US" sz="4000" b="1"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0EA8EC52-4083-8210-BAE3-806C581318D5}"/>
              </a:ext>
            </a:extLst>
          </p:cNvPr>
          <p:cNvPicPr>
            <a:picLocks noChangeAspect="1"/>
          </p:cNvPicPr>
          <p:nvPr/>
        </p:nvPicPr>
        <p:blipFill rotWithShape="1">
          <a:blip r:embed="rId4"/>
          <a:srcRect l="22148" t="12656" r="4851" b="8507"/>
          <a:stretch/>
        </p:blipFill>
        <p:spPr>
          <a:xfrm>
            <a:off x="947739" y="3412749"/>
            <a:ext cx="2435384" cy="2771775"/>
          </a:xfrm>
          <a:prstGeom prst="rect">
            <a:avLst/>
          </a:prstGeom>
        </p:spPr>
      </p:pic>
      <p:pic>
        <p:nvPicPr>
          <p:cNvPr id="9" name="Picture 8">
            <a:extLst>
              <a:ext uri="{FF2B5EF4-FFF2-40B4-BE49-F238E27FC236}">
                <a16:creationId xmlns:a16="http://schemas.microsoft.com/office/drawing/2014/main" xmlns="" id="{C52CF1B1-97A5-9CD9-B316-85FE045C3D13}"/>
              </a:ext>
            </a:extLst>
          </p:cNvPr>
          <p:cNvPicPr>
            <a:picLocks noChangeAspect="1"/>
          </p:cNvPicPr>
          <p:nvPr/>
        </p:nvPicPr>
        <p:blipFill rotWithShape="1">
          <a:blip r:embed="rId5"/>
          <a:srcRect l="26044" t="9436" r="25984" b="19085"/>
          <a:stretch/>
        </p:blipFill>
        <p:spPr>
          <a:xfrm>
            <a:off x="7048498" y="2013774"/>
            <a:ext cx="457201" cy="707886"/>
          </a:xfrm>
          <a:prstGeom prst="rect">
            <a:avLst/>
          </a:prstGeom>
        </p:spPr>
      </p:pic>
      <p:sp>
        <p:nvSpPr>
          <p:cNvPr id="10" name="Freeform: Shape 9">
            <a:extLst>
              <a:ext uri="{FF2B5EF4-FFF2-40B4-BE49-F238E27FC236}">
                <a16:creationId xmlns:a16="http://schemas.microsoft.com/office/drawing/2014/main" xmlns="" id="{498701FF-C706-5073-319A-109727BC9ECE}"/>
              </a:ext>
            </a:extLst>
          </p:cNvPr>
          <p:cNvSpPr/>
          <p:nvPr/>
        </p:nvSpPr>
        <p:spPr>
          <a:xfrm>
            <a:off x="2400300" y="2543175"/>
            <a:ext cx="4695825" cy="869574"/>
          </a:xfrm>
          <a:custGeom>
            <a:avLst/>
            <a:gdLst>
              <a:gd name="connsiteX0" fmla="*/ 0 w 4695825"/>
              <a:gd name="connsiteY0" fmla="*/ 838200 h 869574"/>
              <a:gd name="connsiteX1" fmla="*/ 895350 w 4695825"/>
              <a:gd name="connsiteY1" fmla="*/ 295275 h 869574"/>
              <a:gd name="connsiteX2" fmla="*/ 1409700 w 4695825"/>
              <a:gd name="connsiteY2" fmla="*/ 866775 h 869574"/>
              <a:gd name="connsiteX3" fmla="*/ 4695825 w 4695825"/>
              <a:gd name="connsiteY3" fmla="*/ 0 h 869574"/>
              <a:gd name="connsiteX4" fmla="*/ 4695825 w 4695825"/>
              <a:gd name="connsiteY4" fmla="*/ 0 h 86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825" h="869574">
                <a:moveTo>
                  <a:pt x="0" y="838200"/>
                </a:moveTo>
                <a:cubicBezTo>
                  <a:pt x="330200" y="564356"/>
                  <a:pt x="660400" y="290513"/>
                  <a:pt x="895350" y="295275"/>
                </a:cubicBezTo>
                <a:cubicBezTo>
                  <a:pt x="1130300" y="300037"/>
                  <a:pt x="776288" y="915988"/>
                  <a:pt x="1409700" y="866775"/>
                </a:cubicBezTo>
                <a:cubicBezTo>
                  <a:pt x="2043113" y="817562"/>
                  <a:pt x="4695825" y="0"/>
                  <a:pt x="4695825" y="0"/>
                </a:cubicBezTo>
                <a:lnTo>
                  <a:pt x="4695825"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0318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1D241BB-C446-2996-9B50-85A33B90B436}"/>
              </a:ext>
            </a:extLst>
          </p:cNvPr>
          <p:cNvSpPr/>
          <p:nvPr/>
        </p:nvSpPr>
        <p:spPr>
          <a:xfrm>
            <a:off x="188259" y="935930"/>
            <a:ext cx="3588379" cy="369332"/>
          </a:xfrm>
          <a:prstGeom prst="rect">
            <a:avLst/>
          </a:prstGeom>
          <a:noFill/>
        </p:spPr>
        <p:txBody>
          <a:bodyPr wrap="square" lIns="91440" tIns="45720" rIns="91440" bIns="45720">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REPOSITORY</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D5AF8D22-DE15-960B-597A-AFD1864F8CDB}"/>
              </a:ext>
            </a:extLst>
          </p:cNvPr>
          <p:cNvSpPr txBox="1"/>
          <p:nvPr/>
        </p:nvSpPr>
        <p:spPr>
          <a:xfrm>
            <a:off x="881132" y="1305262"/>
            <a:ext cx="10110717"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Java interface named </a:t>
            </a:r>
            <a:r>
              <a:rPr lang="en-US" dirty="0" err="1">
                <a:latin typeface="Times New Roman" panose="02020603050405020304" pitchFamily="18" charset="0"/>
                <a:cs typeface="Times New Roman" panose="02020603050405020304" pitchFamily="18" charset="0"/>
              </a:rPr>
              <a:t>UserRepository</a:t>
            </a:r>
            <a:r>
              <a:rPr lang="en-US" dirty="0">
                <a:latin typeface="Times New Roman" panose="02020603050405020304" pitchFamily="18" charset="0"/>
                <a:cs typeface="Times New Roman" panose="02020603050405020304" pitchFamily="18" charset="0"/>
              </a:rPr>
              <a:t> is part of a Spring application and extends </a:t>
            </a:r>
            <a:r>
              <a:rPr lang="en-US" dirty="0" err="1">
                <a:latin typeface="Times New Roman" panose="02020603050405020304" pitchFamily="18" charset="0"/>
                <a:cs typeface="Times New Roman" panose="02020603050405020304" pitchFamily="18" charset="0"/>
              </a:rPr>
              <a:t>JpaRepository</a:t>
            </a:r>
            <a:r>
              <a:rPr lang="en-US" dirty="0">
                <a:latin typeface="Times New Roman" panose="02020603050405020304" pitchFamily="18" charset="0"/>
                <a:cs typeface="Times New Roman" panose="02020603050405020304" pitchFamily="18" charset="0"/>
              </a:rPr>
              <a:t>&lt;User, Integer&gt;. It's likely used for interacting with a database or a data source related to user entities.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custom methods </a:t>
            </a:r>
            <a:r>
              <a:rPr lang="en-US" dirty="0" err="1">
                <a:latin typeface="Times New Roman" panose="02020603050405020304" pitchFamily="18" charset="0"/>
                <a:cs typeface="Times New Roman" panose="02020603050405020304" pitchFamily="18" charset="0"/>
              </a:rPr>
              <a:t>findByEmailAndPassword</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findByEmail</a:t>
            </a:r>
            <a:r>
              <a:rPr lang="en-US" dirty="0">
                <a:latin typeface="Times New Roman" panose="02020603050405020304" pitchFamily="18" charset="0"/>
                <a:cs typeface="Times New Roman" panose="02020603050405020304" pitchFamily="18" charset="0"/>
              </a:rPr>
              <a:t> are query methods specific to the User entity. They will be automatically implemented by Spring Data JPA based on the method name.</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6D7E42B1-90E6-92CE-3256-302324A51D5D}"/>
              </a:ext>
            </a:extLst>
          </p:cNvPr>
          <p:cNvSpPr/>
          <p:nvPr/>
        </p:nvSpPr>
        <p:spPr>
          <a:xfrm>
            <a:off x="385483" y="3716003"/>
            <a:ext cx="4141693" cy="369332"/>
          </a:xfrm>
          <a:prstGeom prst="rect">
            <a:avLst/>
          </a:prstGeom>
          <a:noFill/>
        </p:spPr>
        <p:txBody>
          <a:bodyPr wrap="square" lIns="91440" tIns="45720" rIns="91440" bIns="45720">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CONFIG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79529FA5-E5B6-D185-5660-53D0E8790CFC}"/>
              </a:ext>
            </a:extLst>
          </p:cNvPr>
          <p:cNvSpPr txBox="1"/>
          <p:nvPr/>
        </p:nvSpPr>
        <p:spPr>
          <a:xfrm>
            <a:off x="881133" y="4140355"/>
            <a:ext cx="10182434"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User.java in the online bus booking system config server likely represents user-related configurations or permissions, enabling system administrators to manage access rights, roles, and settings for various users interacting with the configuration server, ensuring controlled and secure system administration.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9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1D241BB-C446-2996-9B50-85A33B90B436}"/>
              </a:ext>
            </a:extLst>
          </p:cNvPr>
          <p:cNvSpPr/>
          <p:nvPr/>
        </p:nvSpPr>
        <p:spPr>
          <a:xfrm>
            <a:off x="881132" y="935930"/>
            <a:ext cx="3419333" cy="369332"/>
          </a:xfrm>
          <a:prstGeom prst="rect">
            <a:avLst/>
          </a:prstGeom>
          <a:noFill/>
        </p:spPr>
        <p:txBody>
          <a:bodyPr wrap="none" lIns="91440" tIns="45720" rIns="91440" bIns="45720">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EUREKA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D5AF8D22-DE15-960B-597A-AFD1864F8CDB}"/>
              </a:ext>
            </a:extLst>
          </p:cNvPr>
          <p:cNvSpPr txBox="1"/>
          <p:nvPr/>
        </p:nvSpPr>
        <p:spPr>
          <a:xfrm>
            <a:off x="881132" y="1305262"/>
            <a:ext cx="10110717"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User.java in the online bus booking system, as Eureka primarily deals with service registration and discovery, which doesn't typically involve user-related functionalities.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might handle user-specific configurations or permissions for administrative access to the Eureka server.</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6D7E42B1-90E6-92CE-3256-302324A51D5D}"/>
              </a:ext>
            </a:extLst>
          </p:cNvPr>
          <p:cNvSpPr/>
          <p:nvPr/>
        </p:nvSpPr>
        <p:spPr>
          <a:xfrm>
            <a:off x="804881" y="2963665"/>
            <a:ext cx="4676024" cy="369332"/>
          </a:xfrm>
          <a:prstGeom prst="rect">
            <a:avLst/>
          </a:prstGeom>
          <a:noFill/>
        </p:spPr>
        <p:txBody>
          <a:bodyPr wrap="non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FEIGN-RESILIENCE SERVER</a:t>
            </a:r>
            <a:endParaRPr lang="en-IN" b="1" cap="none" spc="0" dirty="0">
              <a:ln w="0"/>
              <a:solidFill>
                <a:srgbClr val="C00000"/>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xmlns="" id="{79529FA5-E5B6-D185-5660-53D0E8790CFC}"/>
              </a:ext>
            </a:extLst>
          </p:cNvPr>
          <p:cNvSpPr txBox="1"/>
          <p:nvPr/>
        </p:nvSpPr>
        <p:spPr>
          <a:xfrm>
            <a:off x="881131" y="3332997"/>
            <a:ext cx="10110717"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online bus booking system's Feign and Resilience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User.java is likely unrelated to these libraries' core functionalities, as they primarily focus on microservices communication and resilience patterns.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handle user-specific data or credentials for secure API interactions between microservices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989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69B6686-1481-9017-0385-8AAF72517CA1}"/>
              </a:ext>
            </a:extLst>
          </p:cNvPr>
          <p:cNvSpPr txBox="1"/>
          <p:nvPr/>
        </p:nvSpPr>
        <p:spPr>
          <a:xfrm>
            <a:off x="-561975" y="824984"/>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RETRY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82CF8C63-005E-33D6-65A2-3DBCD6D56E51}"/>
              </a:ext>
            </a:extLst>
          </p:cNvPr>
          <p:cNvSpPr txBox="1"/>
          <p:nvPr/>
        </p:nvSpPr>
        <p:spPr>
          <a:xfrm>
            <a:off x="-457200" y="3523318"/>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SLEUTH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B415CD73-40ED-2A12-EFDD-B1286019432E}"/>
              </a:ext>
            </a:extLst>
          </p:cNvPr>
          <p:cNvSpPr txBox="1"/>
          <p:nvPr/>
        </p:nvSpPr>
        <p:spPr>
          <a:xfrm>
            <a:off x="912017" y="1159291"/>
            <a:ext cx="10251281"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online bus booking system with a Retry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"User.java" is likely a Java class responsible for handling user-related operations, such as creating, modifying, or retrieving user profiles and authentication.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may also incorporate retry mechanisms to ensure robust user interactions in case of failures during booking or user-related tasks.</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346B0F5D-DA78-DE66-8CB1-81CE9FC25016}"/>
              </a:ext>
            </a:extLst>
          </p:cNvPr>
          <p:cNvSpPr txBox="1"/>
          <p:nvPr/>
        </p:nvSpPr>
        <p:spPr>
          <a:xfrm>
            <a:off x="912017" y="3892650"/>
            <a:ext cx="10127455"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online bus booking system using a Sleuth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"User.java" is likely a Java class responsible for managing user-related functionality.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may include methods for user registration, login, profile management, and authentication, contributing to the system's user-centric features and security.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862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331073D-323B-F714-B9AF-8664D7A3F1D5}"/>
              </a:ext>
            </a:extLst>
          </p:cNvPr>
          <p:cNvSpPr txBox="1"/>
          <p:nvPr/>
        </p:nvSpPr>
        <p:spPr>
          <a:xfrm>
            <a:off x="905435" y="1514284"/>
            <a:ext cx="9832881" cy="216623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online bus booking system using a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"User.java" is probably a Java class responsible for managing user-related actions, like user authentication, registration, and profile management.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might also incorporate tracing and monitoring features provided by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for better visibility into user interactions and system performance.</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20EA3C6-40B0-925D-08FC-76C68485DC7A}"/>
              </a:ext>
            </a:extLst>
          </p:cNvPr>
          <p:cNvSpPr txBox="1"/>
          <p:nvPr/>
        </p:nvSpPr>
        <p:spPr>
          <a:xfrm>
            <a:off x="-624168" y="702350"/>
            <a:ext cx="6115050"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USER.JAVA ZIPKIN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45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28C68E29-9484-896B-CF04-924EE62C9155}"/>
              </a:ext>
            </a:extLst>
          </p:cNvPr>
          <p:cNvPicPr>
            <a:picLocks noChangeAspect="1"/>
          </p:cNvPicPr>
          <p:nvPr/>
        </p:nvPicPr>
        <p:blipFill>
          <a:blip r:embed="rId2"/>
          <a:stretch>
            <a:fillRect/>
          </a:stretch>
        </p:blipFill>
        <p:spPr>
          <a:xfrm>
            <a:off x="1255776" y="1271587"/>
            <a:ext cx="9607296" cy="4314825"/>
          </a:xfrm>
          <a:prstGeom prst="rect">
            <a:avLst/>
          </a:prstGeom>
        </p:spPr>
      </p:pic>
    </p:spTree>
    <p:extLst>
      <p:ext uri="{BB962C8B-B14F-4D97-AF65-F5344CB8AC3E}">
        <p14:creationId xmlns:p14="http://schemas.microsoft.com/office/powerpoint/2010/main" val="1864025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C253CB-EA76-977A-C08E-6961B597EE37}"/>
              </a:ext>
            </a:extLst>
          </p:cNvPr>
          <p:cNvSpPr/>
          <p:nvPr/>
        </p:nvSpPr>
        <p:spPr>
          <a:xfrm>
            <a:off x="690824" y="792317"/>
            <a:ext cx="1511686" cy="369332"/>
          </a:xfrm>
          <a:prstGeom prst="rect">
            <a:avLst/>
          </a:prstGeom>
          <a:noFill/>
        </p:spPr>
        <p:txBody>
          <a:bodyPr wrap="squar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a:t>
            </a:r>
          </a:p>
        </p:txBody>
      </p:sp>
      <p:sp>
        <p:nvSpPr>
          <p:cNvPr id="3" name="Rectangle 1">
            <a:extLst>
              <a:ext uri="{FF2B5EF4-FFF2-40B4-BE49-F238E27FC236}">
                <a16:creationId xmlns:a16="http://schemas.microsoft.com/office/drawing/2014/main" xmlns="" id="{A9CED760-E748-0822-C061-2FE1F98E2F60}"/>
              </a:ext>
            </a:extLst>
          </p:cNvPr>
          <p:cNvSpPr>
            <a:spLocks noChangeArrowheads="1"/>
          </p:cNvSpPr>
          <p:nvPr/>
        </p:nvSpPr>
        <p:spPr bwMode="auto">
          <a:xfrm>
            <a:off x="932329" y="1239682"/>
            <a:ext cx="10072981" cy="21200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In an online bus booking system, </a:t>
            </a:r>
            <a:r>
              <a:rPr lang="en-US" b="0" i="0" dirty="0">
                <a:effectLst/>
                <a:latin typeface="Times New Roman" panose="02020603050405020304" pitchFamily="18" charset="0"/>
                <a:cs typeface="Times New Roman" panose="02020603050405020304" pitchFamily="18" charset="0"/>
              </a:rPr>
              <a:t>this class serves as an entity definition for a bus in the online bus booking system. It includes attributes to store information about a bus, annotations for database mapping, and constructors/methods for object creation and manipulation. This class is designed to be used in conjunction with a JPA implementation for database interaction.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utilizes JPA annotations for seamless database integration and data management within the system. </a:t>
            </a:r>
          </a:p>
        </p:txBody>
      </p:sp>
      <p:sp>
        <p:nvSpPr>
          <p:cNvPr id="5" name="TextBox 4">
            <a:extLst>
              <a:ext uri="{FF2B5EF4-FFF2-40B4-BE49-F238E27FC236}">
                <a16:creationId xmlns:a16="http://schemas.microsoft.com/office/drawing/2014/main" xmlns="" id="{C6141B71-E29C-D95A-9AA8-200927B0484A}"/>
              </a:ext>
            </a:extLst>
          </p:cNvPr>
          <p:cNvSpPr txBox="1"/>
          <p:nvPr/>
        </p:nvSpPr>
        <p:spPr>
          <a:xfrm>
            <a:off x="-1165412" y="3324628"/>
            <a:ext cx="6436659"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 CONTROLLER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5">
            <a:extLst>
              <a:ext uri="{FF2B5EF4-FFF2-40B4-BE49-F238E27FC236}">
                <a16:creationId xmlns:a16="http://schemas.microsoft.com/office/drawing/2014/main" xmlns="" id="{3FDC7E03-7D20-1CFF-874D-54CECBED8CDB}"/>
              </a:ext>
            </a:extLst>
          </p:cNvPr>
          <p:cNvSpPr>
            <a:spLocks noChangeArrowheads="1"/>
          </p:cNvSpPr>
          <p:nvPr/>
        </p:nvSpPr>
        <p:spPr bwMode="auto">
          <a:xfrm>
            <a:off x="828102" y="3440501"/>
            <a:ext cx="9956439" cy="25355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BusController</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is a Spring Boot controller responsible for handling HTTP requests related to bus operations in an online bus booking system. This injects an instance of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BusService</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This service is likely responsible for business logic related to bus operations.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This controller manages various bus-related operations by handling incoming HTTP requests and interacting with a service (likely through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BusService</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to perform the necessary actions.</a:t>
            </a:r>
          </a:p>
        </p:txBody>
      </p:sp>
    </p:spTree>
    <p:extLst>
      <p:ext uri="{BB962C8B-B14F-4D97-AF65-F5344CB8AC3E}">
        <p14:creationId xmlns:p14="http://schemas.microsoft.com/office/powerpoint/2010/main" val="155487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C253CB-EA76-977A-C08E-6961B597EE37}"/>
              </a:ext>
            </a:extLst>
          </p:cNvPr>
          <p:cNvSpPr/>
          <p:nvPr/>
        </p:nvSpPr>
        <p:spPr>
          <a:xfrm>
            <a:off x="600635" y="875223"/>
            <a:ext cx="2680447" cy="369332"/>
          </a:xfrm>
          <a:prstGeom prst="rect">
            <a:avLst/>
          </a:prstGeom>
          <a:noFill/>
        </p:spPr>
        <p:txBody>
          <a:bodyPr wrap="square" lIns="91440" tIns="45720" rIns="91440" bIns="45720">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a:t>
            </a: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REPOSITORY</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6141B71-E29C-D95A-9AA8-200927B0484A}"/>
              </a:ext>
            </a:extLst>
          </p:cNvPr>
          <p:cNvSpPr txBox="1"/>
          <p:nvPr/>
        </p:nvSpPr>
        <p:spPr>
          <a:xfrm>
            <a:off x="-483534" y="3348925"/>
            <a:ext cx="6115050"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CONFIG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5">
            <a:extLst>
              <a:ext uri="{FF2B5EF4-FFF2-40B4-BE49-F238E27FC236}">
                <a16:creationId xmlns:a16="http://schemas.microsoft.com/office/drawing/2014/main" xmlns="" id="{3FDC7E03-7D20-1CFF-874D-54CECBED8CDB}"/>
              </a:ext>
            </a:extLst>
          </p:cNvPr>
          <p:cNvSpPr>
            <a:spLocks noChangeArrowheads="1"/>
          </p:cNvSpPr>
          <p:nvPr/>
        </p:nvSpPr>
        <p:spPr bwMode="auto">
          <a:xfrm>
            <a:off x="828102" y="3564060"/>
            <a:ext cx="10177208" cy="25355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In an online bus booking system with a configuration server, the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Bus.java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defines bus entity properties and relationships, enabling dynamic configuration of bus-related data such as routes, schedules, and fares through the server's centralized configuration management.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class's JPA annotations facilitate data storage and retrieval, ensuring that configuration changes are efficiently applied across the system. </a:t>
            </a:r>
          </a:p>
        </p:txBody>
      </p:sp>
      <p:sp>
        <p:nvSpPr>
          <p:cNvPr id="6" name="TextBox 5">
            <a:extLst>
              <a:ext uri="{FF2B5EF4-FFF2-40B4-BE49-F238E27FC236}">
                <a16:creationId xmlns:a16="http://schemas.microsoft.com/office/drawing/2014/main" xmlns="" id="{37DD1742-23A2-9829-3A0D-4D3F304A56FC}"/>
              </a:ext>
            </a:extLst>
          </p:cNvPr>
          <p:cNvSpPr txBox="1"/>
          <p:nvPr/>
        </p:nvSpPr>
        <p:spPr>
          <a:xfrm>
            <a:off x="828102" y="1536788"/>
            <a:ext cx="10261239"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Java interface named </a:t>
            </a:r>
            <a:r>
              <a:rPr lang="en-US" dirty="0" err="1">
                <a:latin typeface="Times New Roman" panose="02020603050405020304" pitchFamily="18" charset="0"/>
                <a:cs typeface="Times New Roman" panose="02020603050405020304" pitchFamily="18" charset="0"/>
              </a:rPr>
              <a:t>BusRepository</a:t>
            </a:r>
            <a:r>
              <a:rPr lang="en-US" dirty="0">
                <a:latin typeface="Times New Roman" panose="02020603050405020304" pitchFamily="18" charset="0"/>
                <a:cs typeface="Times New Roman" panose="02020603050405020304" pitchFamily="18" charset="0"/>
              </a:rPr>
              <a:t> is part of a Spring application and extends </a:t>
            </a:r>
            <a:r>
              <a:rPr lang="en-US" dirty="0" err="1">
                <a:latin typeface="Times New Roman" panose="02020603050405020304" pitchFamily="18" charset="0"/>
                <a:cs typeface="Times New Roman" panose="02020603050405020304" pitchFamily="18" charset="0"/>
              </a:rPr>
              <a:t>JpaRepository</a:t>
            </a:r>
            <a:r>
              <a:rPr lang="en-US" dirty="0">
                <a:latin typeface="Times New Roman" panose="02020603050405020304" pitchFamily="18" charset="0"/>
                <a:cs typeface="Times New Roman" panose="02020603050405020304" pitchFamily="18" charset="0"/>
              </a:rPr>
              <a:t>&lt;Bus, Integer&gt;. It's used for interacting with a database or a data source related to bus entities.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custom methods </a:t>
            </a:r>
            <a:r>
              <a:rPr lang="en-US" dirty="0" err="1">
                <a:latin typeface="Times New Roman" panose="02020603050405020304" pitchFamily="18" charset="0"/>
                <a:cs typeface="Times New Roman" panose="02020603050405020304" pitchFamily="18" charset="0"/>
              </a:rPr>
              <a:t>findByNumber</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findByName</a:t>
            </a:r>
            <a:r>
              <a:rPr lang="en-US" dirty="0">
                <a:latin typeface="Times New Roman" panose="02020603050405020304" pitchFamily="18" charset="0"/>
                <a:cs typeface="Times New Roman" panose="02020603050405020304" pitchFamily="18" charset="0"/>
              </a:rPr>
              <a:t> are query methods specific to the Bus entity. They will be automatically implemented by Spring Data JPA based on the method name.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64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B92A138-744A-7610-A25E-B6441777CED5}"/>
              </a:ext>
            </a:extLst>
          </p:cNvPr>
          <p:cNvSpPr txBox="1"/>
          <p:nvPr/>
        </p:nvSpPr>
        <p:spPr>
          <a:xfrm>
            <a:off x="-371475" y="853559"/>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EUREKA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B5905223-2273-CC7D-B367-A053F389AF52}"/>
              </a:ext>
            </a:extLst>
          </p:cNvPr>
          <p:cNvSpPr>
            <a:spLocks noChangeArrowheads="1"/>
          </p:cNvSpPr>
          <p:nvPr/>
        </p:nvSpPr>
        <p:spPr bwMode="auto">
          <a:xfrm>
            <a:off x="1102518" y="1222891"/>
            <a:ext cx="9986963"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In an online bus booking system with Eureka Server,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he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Bus.java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Eureka Server helps with service discovery and registration, allowing other microservices in the system to locate and communicate with the bus service represented by the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Bus.java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enhancing the overall system's scalability and reliability. </a:t>
            </a:r>
          </a:p>
        </p:txBody>
      </p:sp>
      <p:sp>
        <p:nvSpPr>
          <p:cNvPr id="6" name="TextBox 5">
            <a:extLst>
              <a:ext uri="{FF2B5EF4-FFF2-40B4-BE49-F238E27FC236}">
                <a16:creationId xmlns:a16="http://schemas.microsoft.com/office/drawing/2014/main" xmlns="" id="{A23BE8A2-A994-447C-5525-4F0014F5E5BA}"/>
              </a:ext>
            </a:extLst>
          </p:cNvPr>
          <p:cNvSpPr txBox="1"/>
          <p:nvPr/>
        </p:nvSpPr>
        <p:spPr>
          <a:xfrm>
            <a:off x="211931" y="3244334"/>
            <a:ext cx="6291262"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FEIGN-RESILIENCE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xmlns="" id="{F2E51FEC-A815-6746-514F-095BDC659DC3}"/>
              </a:ext>
            </a:extLst>
          </p:cNvPr>
          <p:cNvSpPr>
            <a:spLocks noChangeArrowheads="1"/>
          </p:cNvSpPr>
          <p:nvPr/>
        </p:nvSpPr>
        <p:spPr bwMode="auto">
          <a:xfrm>
            <a:off x="1102517" y="3613666"/>
            <a:ext cx="9986963"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In an online bus booking system with a Feign-Resilience Server,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he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Bus.java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can be part of a microservice that communicates with other services using Feign clients, enhancing system resilience by incorporating circuit breakers and fault tolerance mechanisms to ensure reliable interactions and improve the overall system's availability. </a:t>
            </a:r>
          </a:p>
        </p:txBody>
      </p:sp>
    </p:spTree>
    <p:extLst>
      <p:ext uri="{BB962C8B-B14F-4D97-AF65-F5344CB8AC3E}">
        <p14:creationId xmlns:p14="http://schemas.microsoft.com/office/powerpoint/2010/main" val="3349877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E2629D8-E78E-1960-A326-88681593BC3B}"/>
              </a:ext>
            </a:extLst>
          </p:cNvPr>
          <p:cNvSpPr txBox="1"/>
          <p:nvPr/>
        </p:nvSpPr>
        <p:spPr>
          <a:xfrm>
            <a:off x="-438150" y="1009650"/>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RETRY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AFE5C11-ED8F-4CD0-4D8A-5A9E588E54A3}"/>
              </a:ext>
            </a:extLst>
          </p:cNvPr>
          <p:cNvSpPr txBox="1"/>
          <p:nvPr/>
        </p:nvSpPr>
        <p:spPr>
          <a:xfrm>
            <a:off x="-438150" y="3244334"/>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SLEUTH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0C1051EF-CEDB-8165-D24D-9F58CA49282E}"/>
              </a:ext>
            </a:extLst>
          </p:cNvPr>
          <p:cNvSpPr txBox="1"/>
          <p:nvPr/>
        </p:nvSpPr>
        <p:spPr>
          <a:xfrm>
            <a:off x="1095375" y="1378982"/>
            <a:ext cx="10001250"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"Bus.java" file in the online bus booking system retry server likely contains the core functionality for managing bus-related data and operations.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could include methods for adding, updating, and retrieving bus information, as well as handling seat reservations and availability checks within the system.</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B3CC5B0C-C7EA-189E-D976-3806410AC0B8}"/>
              </a:ext>
            </a:extLst>
          </p:cNvPr>
          <p:cNvSpPr txBox="1"/>
          <p:nvPr/>
        </p:nvSpPr>
        <p:spPr>
          <a:xfrm>
            <a:off x="1095374" y="3613666"/>
            <a:ext cx="10001249"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online bus booking system Sleuth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"Bus.java" file is likely responsible for implementing bus-related functionalities such as creating, modifying, and deleting bus records.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may also include features for tracking bus routes, schedules, and associated information to facilitate efficient booking processes.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92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B21668-1508-9AB0-2CF1-DE23F228578D}"/>
              </a:ext>
            </a:extLst>
          </p:cNvPr>
          <p:cNvSpPr txBox="1"/>
          <p:nvPr/>
        </p:nvSpPr>
        <p:spPr>
          <a:xfrm>
            <a:off x="-342900" y="1558409"/>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BUS.JAVA ZIPKIN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AAE6C95-1762-0DF2-EFDF-446C043FCCD8}"/>
              </a:ext>
            </a:extLst>
          </p:cNvPr>
          <p:cNvSpPr txBox="1"/>
          <p:nvPr/>
        </p:nvSpPr>
        <p:spPr>
          <a:xfrm>
            <a:off x="1153715" y="1927741"/>
            <a:ext cx="9884569"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online bus booking system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"Bus.java" file probably handles bus-related data and functionalities.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may encompass tasks like managing bus schedules, availability, and pricing to enable seamless booking and tracking of buses within the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96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8FB28F7B-C253-9EC0-47F8-4EE10F82A8F7}"/>
              </a:ext>
            </a:extLst>
          </p:cNvPr>
          <p:cNvGraphicFramePr>
            <a:graphicFrameLocks noGrp="1"/>
          </p:cNvGraphicFramePr>
          <p:nvPr>
            <p:extLst>
              <p:ext uri="{D42A27DB-BD31-4B8C-83A1-F6EECF244321}">
                <p14:modId xmlns:p14="http://schemas.microsoft.com/office/powerpoint/2010/main" val="2919336377"/>
              </p:ext>
            </p:extLst>
          </p:nvPr>
        </p:nvGraphicFramePr>
        <p:xfrm>
          <a:off x="1876424" y="2052638"/>
          <a:ext cx="8206937" cy="3875067"/>
        </p:xfrm>
        <a:graphic>
          <a:graphicData uri="http://schemas.openxmlformats.org/drawingml/2006/table">
            <a:tbl>
              <a:tblPr firstRow="1" bandRow="1">
                <a:effectLst>
                  <a:outerShdw blurRad="50800" dist="50800" dir="5400000" algn="ctr" rotWithShape="0">
                    <a:schemeClr val="bg2">
                      <a:lumMod val="90000"/>
                    </a:schemeClr>
                  </a:outerShdw>
                </a:effectLst>
                <a:tableStyleId>{5C22544A-7EE6-4342-B048-85BDC9FD1C3A}</a:tableStyleId>
              </a:tblPr>
              <a:tblGrid>
                <a:gridCol w="4021494">
                  <a:extLst>
                    <a:ext uri="{9D8B030D-6E8A-4147-A177-3AD203B41FA5}">
                      <a16:colId xmlns:a16="http://schemas.microsoft.com/office/drawing/2014/main" xmlns="" val="2410705873"/>
                    </a:ext>
                  </a:extLst>
                </a:gridCol>
                <a:gridCol w="4185443">
                  <a:extLst>
                    <a:ext uri="{9D8B030D-6E8A-4147-A177-3AD203B41FA5}">
                      <a16:colId xmlns:a16="http://schemas.microsoft.com/office/drawing/2014/main" xmlns="" val="290525273"/>
                    </a:ext>
                  </a:extLst>
                </a:gridCol>
              </a:tblGrid>
              <a:tr h="430563">
                <a:tc>
                  <a:txBody>
                    <a:bodyPr/>
                    <a:lstStyle/>
                    <a:p>
                      <a:pPr algn="just"/>
                      <a:r>
                        <a:rPr lang="en-IN" dirty="0">
                          <a:solidFill>
                            <a:schemeClr val="tx1"/>
                          </a:solidFill>
                        </a:rPr>
                        <a:t>        </a:t>
                      </a:r>
                      <a:r>
                        <a:rPr lang="en-IN" sz="1800" b="1" dirty="0">
                          <a:solidFill>
                            <a:schemeClr val="tx1"/>
                          </a:solidFill>
                          <a:latin typeface="Times New Roman" panose="02020603050405020304" pitchFamily="18" charset="0"/>
                          <a:cs typeface="Times New Roman" panose="02020603050405020304" pitchFamily="18" charset="0"/>
                        </a:rPr>
                        <a:t>HARSH SHARMA</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solidFill>
                            <a:schemeClr val="tx1"/>
                          </a:solidFill>
                          <a:latin typeface="Times New Roman" panose="02020603050405020304" pitchFamily="18" charset="0"/>
                          <a:cs typeface="Times New Roman" panose="02020603050405020304" pitchFamily="18" charset="0"/>
                        </a:rPr>
                        <a:t>2564318</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1099880875"/>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SAIYOGESH H</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2564341</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829210701"/>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SANCHAI VALAN RAJ V</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2563381</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893500455"/>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VINAYAKA SANJANA</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2563930</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2324453493"/>
                  </a:ext>
                </a:extLst>
              </a:tr>
              <a:tr h="430563">
                <a:tc>
                  <a:txBody>
                    <a:bodyPr/>
                    <a:lstStyle/>
                    <a:p>
                      <a:pPr algn="just"/>
                      <a:r>
                        <a:rPr lang="en-IN" b="1" dirty="0">
                          <a:latin typeface="Times New Roman" panose="02020603050405020304" pitchFamily="18" charset="0"/>
                          <a:cs typeface="Times New Roman" panose="02020603050405020304" pitchFamily="18" charset="0"/>
                        </a:rPr>
                        <a:t>         SHASHI SHEKHAR</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2563105</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3128026027"/>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DEEPAK X</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2563490</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1731165886"/>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D SAKTHIVEL</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2563069</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2760077373"/>
                  </a:ext>
                </a:extLst>
              </a:tr>
              <a:tr h="430563">
                <a:tc>
                  <a:txBody>
                    <a:bodyPr/>
                    <a:lstStyle/>
                    <a:p>
                      <a:pPr algn="just"/>
                      <a:r>
                        <a:rPr lang="en-IN" b="1" dirty="0">
                          <a:latin typeface="Times New Roman" panose="02020603050405020304" pitchFamily="18" charset="0"/>
                          <a:cs typeface="Times New Roman" panose="02020603050405020304" pitchFamily="18" charset="0"/>
                        </a:rPr>
                        <a:t>         SREE SANTHOSHINE K</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2563937</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511161690"/>
                  </a:ext>
                </a:extLst>
              </a:tr>
              <a:tr h="430563">
                <a:tc>
                  <a:txBody>
                    <a:bodyPr/>
                    <a:lstStyle/>
                    <a:p>
                      <a:pPr algn="just"/>
                      <a:r>
                        <a:rPr lang="en-IN" sz="1800" b="1" i="0" kern="1200" dirty="0">
                          <a:solidFill>
                            <a:schemeClr val="dk1"/>
                          </a:solidFill>
                          <a:effectLst/>
                          <a:latin typeface="Times New Roman" panose="02020603050405020304" pitchFamily="18" charset="0"/>
                          <a:ea typeface="+mn-ea"/>
                          <a:cs typeface="Times New Roman" panose="02020603050405020304" pitchFamily="18" charset="0"/>
                        </a:rPr>
                        <a:t>         KRISHNANSHU X</a:t>
                      </a:r>
                      <a:endParaRPr lang="en-IN" b="1" dirty="0">
                        <a:latin typeface="Times New Roman" panose="02020603050405020304" pitchFamily="18" charset="0"/>
                        <a:cs typeface="Times New Roman" panose="02020603050405020304" pitchFamily="18" charset="0"/>
                      </a:endParaRP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IN" b="1" dirty="0">
                          <a:latin typeface="Times New Roman" panose="02020603050405020304" pitchFamily="18" charset="0"/>
                          <a:cs typeface="Times New Roman" panose="02020603050405020304" pitchFamily="18" charset="0"/>
                        </a:rPr>
                        <a:t>2562951</a:t>
                      </a:r>
                    </a:p>
                  </a:txBody>
                  <a:tc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xmlns="" val="3108937076"/>
                  </a:ext>
                </a:extLst>
              </a:tr>
            </a:tbl>
          </a:graphicData>
        </a:graphic>
      </p:graphicFrame>
      <p:graphicFrame>
        <p:nvGraphicFramePr>
          <p:cNvPr id="3" name="Table 2">
            <a:extLst>
              <a:ext uri="{FF2B5EF4-FFF2-40B4-BE49-F238E27FC236}">
                <a16:creationId xmlns:a16="http://schemas.microsoft.com/office/drawing/2014/main" xmlns="" id="{D21D0856-3474-E99A-222F-1F4510A29242}"/>
              </a:ext>
            </a:extLst>
          </p:cNvPr>
          <p:cNvGraphicFramePr>
            <a:graphicFrameLocks noGrp="1"/>
          </p:cNvGraphicFramePr>
          <p:nvPr>
            <p:extLst>
              <p:ext uri="{D42A27DB-BD31-4B8C-83A1-F6EECF244321}">
                <p14:modId xmlns:p14="http://schemas.microsoft.com/office/powerpoint/2010/main" val="3480137546"/>
              </p:ext>
            </p:extLst>
          </p:nvPr>
        </p:nvGraphicFramePr>
        <p:xfrm>
          <a:off x="1876424" y="1491056"/>
          <a:ext cx="8206937" cy="430563"/>
        </p:xfrm>
        <a:graphic>
          <a:graphicData uri="http://schemas.openxmlformats.org/drawingml/2006/table">
            <a:tbl>
              <a:tblPr firstRow="1" bandRow="1">
                <a:tableStyleId>{5C22544A-7EE6-4342-B048-85BDC9FD1C3A}</a:tableStyleId>
              </a:tblPr>
              <a:tblGrid>
                <a:gridCol w="4021494">
                  <a:extLst>
                    <a:ext uri="{9D8B030D-6E8A-4147-A177-3AD203B41FA5}">
                      <a16:colId xmlns:a16="http://schemas.microsoft.com/office/drawing/2014/main" xmlns="" val="1668216939"/>
                    </a:ext>
                  </a:extLst>
                </a:gridCol>
                <a:gridCol w="4185443">
                  <a:extLst>
                    <a:ext uri="{9D8B030D-6E8A-4147-A177-3AD203B41FA5}">
                      <a16:colId xmlns:a16="http://schemas.microsoft.com/office/drawing/2014/main" xmlns="" val="2109568826"/>
                    </a:ext>
                  </a:extLst>
                </a:gridCol>
              </a:tblGrid>
              <a:tr h="430563">
                <a:tc>
                  <a:txBody>
                    <a:bodyPr/>
                    <a:lstStyle/>
                    <a:p>
                      <a:pPr algn="just"/>
                      <a:r>
                        <a:rPr lang="en-IN" sz="1800" dirty="0"/>
                        <a:t>         </a:t>
                      </a:r>
                      <a:r>
                        <a:rPr lang="en-IN" sz="1800" b="1" dirty="0">
                          <a:solidFill>
                            <a:srgbClr val="C00000"/>
                          </a:solidFill>
                          <a:latin typeface="Times New Roman" panose="02020603050405020304" pitchFamily="18" charset="0"/>
                          <a:cs typeface="Times New Roman" panose="02020603050405020304" pitchFamily="18" charset="0"/>
                        </a:rPr>
                        <a:t>EMPLOYEE NAME</a:t>
                      </a:r>
                    </a:p>
                  </a:txBody>
                  <a:tcPr>
                    <a:noFill/>
                  </a:tcPr>
                </a:tc>
                <a:tc>
                  <a:txBody>
                    <a:bodyPr/>
                    <a:lstStyle/>
                    <a:p>
                      <a:pPr algn="just"/>
                      <a:r>
                        <a:rPr lang="en-IN" sz="2000" dirty="0"/>
                        <a:t>                     </a:t>
                      </a:r>
                      <a:r>
                        <a:rPr lang="en-IN" sz="1800" dirty="0">
                          <a:solidFill>
                            <a:srgbClr val="C00000"/>
                          </a:solidFill>
                          <a:latin typeface="Times New Roman" panose="02020603050405020304" pitchFamily="18" charset="0"/>
                          <a:cs typeface="Times New Roman" panose="02020603050405020304" pitchFamily="18" charset="0"/>
                        </a:rPr>
                        <a:t>EMPLOYEE ID</a:t>
                      </a:r>
                    </a:p>
                  </a:txBody>
                  <a:tcPr>
                    <a:noFill/>
                  </a:tcPr>
                </a:tc>
                <a:extLst>
                  <a:ext uri="{0D108BD9-81ED-4DB2-BD59-A6C34878D82A}">
                    <a16:rowId xmlns:a16="http://schemas.microsoft.com/office/drawing/2014/main" xmlns="" val="2536722652"/>
                  </a:ext>
                </a:extLst>
              </a:tr>
            </a:tbl>
          </a:graphicData>
        </a:graphic>
      </p:graphicFrame>
      <p:sp>
        <p:nvSpPr>
          <p:cNvPr id="5" name="TextBox 4">
            <a:extLst>
              <a:ext uri="{FF2B5EF4-FFF2-40B4-BE49-F238E27FC236}">
                <a16:creationId xmlns:a16="http://schemas.microsoft.com/office/drawing/2014/main" xmlns="" id="{08DFB4A9-8D96-CF8E-4A9B-12C10A316F76}"/>
              </a:ext>
            </a:extLst>
          </p:cNvPr>
          <p:cNvSpPr txBox="1"/>
          <p:nvPr/>
        </p:nvSpPr>
        <p:spPr>
          <a:xfrm>
            <a:off x="3038475" y="713706"/>
            <a:ext cx="6115050" cy="707886"/>
          </a:xfrm>
          <a:prstGeom prst="rect">
            <a:avLst/>
          </a:prstGeom>
          <a:noFill/>
        </p:spPr>
        <p:txBody>
          <a:bodyPr wrap="square">
            <a:spAutoFit/>
          </a:bodyPr>
          <a:lstStyle/>
          <a:p>
            <a:pPr algn="ctr"/>
            <a:r>
              <a:rPr lang="en-IN" sz="2000" b="1" dirty="0">
                <a:solidFill>
                  <a:srgbClr val="0070C0"/>
                </a:solidFill>
                <a:latin typeface="Times New Roman" panose="02020603050405020304" pitchFamily="18" charset="0"/>
                <a:cs typeface="Times New Roman" panose="02020603050405020304" pitchFamily="18" charset="0"/>
              </a:rPr>
              <a:t>230 Java SL AB - Java Microservices     </a:t>
            </a:r>
          </a:p>
          <a:p>
            <a:pPr algn="ctr"/>
            <a:r>
              <a:rPr lang="en-IN" sz="2000" b="1" dirty="0">
                <a:solidFill>
                  <a:srgbClr val="0070C0"/>
                </a:solidFill>
                <a:latin typeface="Times New Roman" panose="02020603050405020304" pitchFamily="18" charset="0"/>
                <a:cs typeface="Times New Roman" panose="02020603050405020304" pitchFamily="18" charset="0"/>
              </a:rPr>
              <a:t> RLL - Group 7</a:t>
            </a:r>
          </a:p>
        </p:txBody>
      </p:sp>
    </p:spTree>
    <p:extLst>
      <p:ext uri="{BB962C8B-B14F-4D97-AF65-F5344CB8AC3E}">
        <p14:creationId xmlns:p14="http://schemas.microsoft.com/office/powerpoint/2010/main" val="1466234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BE276C31-3D24-6EFE-8FDC-5EFDD8AFCD84}"/>
              </a:ext>
            </a:extLst>
          </p:cNvPr>
          <p:cNvPicPr>
            <a:picLocks noChangeAspect="1"/>
          </p:cNvPicPr>
          <p:nvPr/>
        </p:nvPicPr>
        <p:blipFill>
          <a:blip r:embed="rId2"/>
          <a:stretch>
            <a:fillRect/>
          </a:stretch>
        </p:blipFill>
        <p:spPr>
          <a:xfrm>
            <a:off x="1414272" y="1072896"/>
            <a:ext cx="9436607" cy="4498848"/>
          </a:xfrm>
          <a:prstGeom prst="rect">
            <a:avLst/>
          </a:prstGeom>
        </p:spPr>
      </p:pic>
    </p:spTree>
    <p:extLst>
      <p:ext uri="{BB962C8B-B14F-4D97-AF65-F5344CB8AC3E}">
        <p14:creationId xmlns:p14="http://schemas.microsoft.com/office/powerpoint/2010/main" val="260431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5F4D3DA-230C-046F-3591-0949842F3086}"/>
              </a:ext>
            </a:extLst>
          </p:cNvPr>
          <p:cNvSpPr txBox="1"/>
          <p:nvPr/>
        </p:nvSpPr>
        <p:spPr>
          <a:xfrm>
            <a:off x="-1363195" y="815282"/>
            <a:ext cx="6524624"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LOCATION.JAVA </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F92282F5-AB7A-46FF-C5D5-B88B62480BC1}"/>
              </a:ext>
            </a:extLst>
          </p:cNvPr>
          <p:cNvSpPr>
            <a:spLocks noChangeArrowheads="1"/>
          </p:cNvSpPr>
          <p:nvPr/>
        </p:nvSpPr>
        <p:spPr bwMode="auto">
          <a:xfrm>
            <a:off x="833719" y="1080739"/>
            <a:ext cx="10291482" cy="25355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Location.java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is an entity class that represents a location, possibly a terminal, in an online bus booking system.</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This class likely contains methods to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to</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store information about a location, annotations for database mapping, and constructors/methods for object creation and manipulation.</a:t>
            </a:r>
            <a:endParaRPr lang="en-US" altLang="en-US" dirty="0">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is designed to be used with the Java Persistence API (JPA), and likely in a Java EE (Enterprise Edition) or Jakarta EE application.</a:t>
            </a:r>
          </a:p>
        </p:txBody>
      </p:sp>
      <p:sp>
        <p:nvSpPr>
          <p:cNvPr id="6" name="TextBox 5">
            <a:extLst>
              <a:ext uri="{FF2B5EF4-FFF2-40B4-BE49-F238E27FC236}">
                <a16:creationId xmlns:a16="http://schemas.microsoft.com/office/drawing/2014/main" xmlns="" id="{3C8864F0-88B3-53A1-C352-D379A95140A3}"/>
              </a:ext>
            </a:extLst>
          </p:cNvPr>
          <p:cNvSpPr txBox="1"/>
          <p:nvPr/>
        </p:nvSpPr>
        <p:spPr>
          <a:xfrm>
            <a:off x="-627532" y="3558596"/>
            <a:ext cx="6182565"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 CONTROLLER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xmlns="" id="{D70E4B7E-F8CF-0D19-43DC-6FF54D7D9A25}"/>
              </a:ext>
            </a:extLst>
          </p:cNvPr>
          <p:cNvSpPr>
            <a:spLocks noChangeArrowheads="1"/>
          </p:cNvSpPr>
          <p:nvPr/>
        </p:nvSpPr>
        <p:spPr bwMode="auto">
          <a:xfrm>
            <a:off x="1025616" y="4179315"/>
            <a:ext cx="9058835" cy="128907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T</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his controller manages various location-related operations by handling incoming HTTP requests and interacting with a service (likely through </a:t>
            </a: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LocationService</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to perform the necessary actions. </a:t>
            </a:r>
          </a:p>
        </p:txBody>
      </p:sp>
    </p:spTree>
    <p:extLst>
      <p:ext uri="{BB962C8B-B14F-4D97-AF65-F5344CB8AC3E}">
        <p14:creationId xmlns:p14="http://schemas.microsoft.com/office/powerpoint/2010/main" val="2290351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5F4D3DA-230C-046F-3591-0949842F3086}"/>
              </a:ext>
            </a:extLst>
          </p:cNvPr>
          <p:cNvSpPr txBox="1"/>
          <p:nvPr/>
        </p:nvSpPr>
        <p:spPr>
          <a:xfrm>
            <a:off x="-277907" y="815282"/>
            <a:ext cx="5439335"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 REPOSITORY </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F92282F5-AB7A-46FF-C5D5-B88B62480BC1}"/>
              </a:ext>
            </a:extLst>
          </p:cNvPr>
          <p:cNvSpPr>
            <a:spLocks noChangeArrowheads="1"/>
          </p:cNvSpPr>
          <p:nvPr/>
        </p:nvSpPr>
        <p:spPr bwMode="auto">
          <a:xfrm>
            <a:off x="829234" y="1138448"/>
            <a:ext cx="10058401" cy="295106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T</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his interface provides a contract for interacting with a data source (likely a database) for Location entities. It extends </a:t>
            </a: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JpaRepository</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which provides a set of generic methods for performing common operations on entities, like save, delete, find by ID, etc.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The custom method </a:t>
            </a:r>
            <a:r>
              <a:rPr kumimoji="0" lang="en-US" altLang="en-US" i="0" u="none" strike="noStrike" cap="none" normalizeH="0" baseline="0" dirty="0" err="1">
                <a:ln>
                  <a:noFill/>
                </a:ln>
                <a:effectLst/>
                <a:latin typeface="Times New Roman" panose="02020603050405020304" pitchFamily="18" charset="0"/>
                <a:cs typeface="Times New Roman" panose="02020603050405020304" pitchFamily="18" charset="0"/>
              </a:rPr>
              <a:t>findByTerminal</a:t>
            </a:r>
            <a:r>
              <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rPr>
              <a:t> is a query method specific to the Location entity. It will be automatically implemented by Spring Data JPA based on the method name. This method allows finding a Location by its terminal name..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3C8864F0-88B3-53A1-C352-D379A95140A3}"/>
              </a:ext>
            </a:extLst>
          </p:cNvPr>
          <p:cNvSpPr txBox="1"/>
          <p:nvPr/>
        </p:nvSpPr>
        <p:spPr>
          <a:xfrm>
            <a:off x="-573741" y="3532444"/>
            <a:ext cx="6998353" cy="646331"/>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LOCATION.JAVA CONFIG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xmlns="" id="{D70E4B7E-F8CF-0D19-43DC-6FF54D7D9A25}"/>
              </a:ext>
            </a:extLst>
          </p:cNvPr>
          <p:cNvSpPr>
            <a:spLocks noChangeArrowheads="1"/>
          </p:cNvSpPr>
          <p:nvPr/>
        </p:nvSpPr>
        <p:spPr bwMode="auto">
          <a:xfrm>
            <a:off x="990598" y="3694027"/>
            <a:ext cx="10058402" cy="21200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endParaRPr lang="en-US" altLang="en-US"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Location</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configuration server </a:t>
            </a:r>
            <a:r>
              <a:rPr lang="en-US" b="0" i="0" dirty="0">
                <a:effectLst/>
                <a:latin typeface="Times New Roman" panose="02020603050405020304" pitchFamily="18" charset="0"/>
                <a:cs typeface="Times New Roman" panose="02020603050405020304" pitchFamily="18" charset="0"/>
              </a:rPr>
              <a:t>typically refers to a component of a microservices architecture that is responsible for storing and serving configuration properties to applications. It allows you to manage application configurations centrally, externalizing them from the codebase.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936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5F4D3DA-230C-046F-3591-0949842F3086}"/>
              </a:ext>
            </a:extLst>
          </p:cNvPr>
          <p:cNvSpPr txBox="1"/>
          <p:nvPr/>
        </p:nvSpPr>
        <p:spPr>
          <a:xfrm>
            <a:off x="519952" y="853812"/>
            <a:ext cx="4758018"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LOCATION.JAVA RETRY SERVER </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F92282F5-AB7A-46FF-C5D5-B88B62480BC1}"/>
              </a:ext>
            </a:extLst>
          </p:cNvPr>
          <p:cNvSpPr>
            <a:spLocks noChangeArrowheads="1"/>
          </p:cNvSpPr>
          <p:nvPr/>
        </p:nvSpPr>
        <p:spPr bwMode="auto">
          <a:xfrm>
            <a:off x="990599" y="1405490"/>
            <a:ext cx="10058401" cy="129439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50000"/>
              </a:lnSpc>
              <a:spcBef>
                <a:spcPct val="0"/>
              </a:spcBef>
              <a:spcAft>
                <a:spcPct val="0"/>
              </a:spcAft>
              <a:buClrTx/>
              <a:buSzTx/>
              <a:tabLst/>
            </a:pPr>
            <a:r>
              <a:rPr lang="en-US" altLang="en-US" b="1" dirty="0">
                <a:latin typeface="Times New Roman" panose="02020603050405020304" pitchFamily="18" charset="0"/>
                <a:cs typeface="Times New Roman" panose="02020603050405020304" pitchFamily="18" charset="0"/>
              </a:rPr>
              <a:t>Location</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the </a:t>
            </a:r>
            <a:r>
              <a:rPr lang="en-US" altLang="en-US" dirty="0">
                <a:latin typeface="Times New Roman" panose="02020603050405020304" pitchFamily="18" charset="0"/>
                <a:cs typeface="Times New Roman" panose="02020603050405020304" pitchFamily="18" charset="0"/>
              </a:rPr>
              <a:t>Retry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Server </a:t>
            </a:r>
            <a:r>
              <a:rPr lang="en-US" b="0" i="0" dirty="0">
                <a:solidFill>
                  <a:srgbClr val="374151"/>
                </a:solidFill>
                <a:effectLst/>
                <a:latin typeface="Times New Roman" panose="02020603050405020304" pitchFamily="18" charset="0"/>
                <a:cs typeface="Times New Roman" panose="02020603050405020304" pitchFamily="18" charset="0"/>
              </a:rPr>
              <a:t>typically refers to a component that is responsible for handling retries in case of failures when making HTTP requests between services. It's a part of the resiliency strategy to ensure robust communication between services.</a:t>
            </a: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3C8864F0-88B3-53A1-C352-D379A95140A3}"/>
              </a:ext>
            </a:extLst>
          </p:cNvPr>
          <p:cNvSpPr txBox="1"/>
          <p:nvPr/>
        </p:nvSpPr>
        <p:spPr>
          <a:xfrm>
            <a:off x="-797859" y="3059668"/>
            <a:ext cx="7557247"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LOCATION.JAVA SLEUTH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xmlns="" id="{D70E4B7E-F8CF-0D19-43DC-6FF54D7D9A25}"/>
              </a:ext>
            </a:extLst>
          </p:cNvPr>
          <p:cNvSpPr>
            <a:spLocks noChangeArrowheads="1"/>
          </p:cNvSpPr>
          <p:nvPr/>
        </p:nvSpPr>
        <p:spPr bwMode="auto">
          <a:xfrm>
            <a:off x="990600" y="3560955"/>
            <a:ext cx="1005840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Location</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the </a:t>
            </a:r>
            <a:r>
              <a:rPr lang="en-US" altLang="en-US" dirty="0">
                <a:latin typeface="Times New Roman" panose="02020603050405020304" pitchFamily="18" charset="0"/>
                <a:cs typeface="Times New Roman" panose="02020603050405020304" pitchFamily="18" charset="0"/>
              </a:rPr>
              <a:t>Sleuth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Server </a:t>
            </a:r>
            <a:r>
              <a:rPr lang="en-US" b="0" i="0" dirty="0">
                <a:solidFill>
                  <a:srgbClr val="374151"/>
                </a:solidFill>
                <a:effectLst/>
                <a:latin typeface="Times New Roman" panose="02020603050405020304" pitchFamily="18" charset="0"/>
                <a:cs typeface="Times New Roman" panose="02020603050405020304" pitchFamily="18" charset="0"/>
              </a:rPr>
              <a:t>is part of a distributed tracing system that helps monitor and troubleshoot requests as they propagate through various services. It provides insights into how requests flow through different components, helping to identify performance bottlenecks and troubleshoot errors.</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607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ECA47C5-EAD8-73DF-531C-9109A22BF3A0}"/>
              </a:ext>
            </a:extLst>
          </p:cNvPr>
          <p:cNvSpPr txBox="1"/>
          <p:nvPr/>
        </p:nvSpPr>
        <p:spPr>
          <a:xfrm>
            <a:off x="125506" y="1191417"/>
            <a:ext cx="6113928"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LOCATION.JAVA  ZIPKIN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170096B4-A25B-B138-4119-8B56AE0941E2}"/>
              </a:ext>
            </a:extLst>
          </p:cNvPr>
          <p:cNvSpPr txBox="1"/>
          <p:nvPr/>
        </p:nvSpPr>
        <p:spPr>
          <a:xfrm>
            <a:off x="1290918" y="1959260"/>
            <a:ext cx="9144000" cy="2120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context of the Location.java class ,the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is a distributed tracing system </a:t>
            </a:r>
            <a:r>
              <a:rPr lang="en-US" b="0" i="0" dirty="0">
                <a:solidFill>
                  <a:srgbClr val="374151"/>
                </a:solidFill>
                <a:effectLst/>
                <a:latin typeface="Times New Roman" panose="02020603050405020304" pitchFamily="18" charset="0"/>
                <a:cs typeface="Times New Roman" panose="02020603050405020304" pitchFamily="18" charset="0"/>
              </a:rPr>
              <a:t>that helps monitor and troubleshoot microservices-based applications.</a:t>
            </a:r>
          </a:p>
          <a:p>
            <a:pPr marL="285750"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complements Sleuth by providing a powerful tool for visualizing and analyzing the flow of requests in a distributed system. It helps in debugging, monitoring, and optimizing the performance of microservices-based applications.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045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B87EC1AD-78E5-AD42-C510-EED9134AA402}"/>
              </a:ext>
            </a:extLst>
          </p:cNvPr>
          <p:cNvPicPr>
            <a:picLocks noChangeAspect="1"/>
          </p:cNvPicPr>
          <p:nvPr/>
        </p:nvPicPr>
        <p:blipFill>
          <a:blip r:embed="rId2"/>
          <a:stretch>
            <a:fillRect/>
          </a:stretch>
        </p:blipFill>
        <p:spPr>
          <a:xfrm>
            <a:off x="1511808" y="1222248"/>
            <a:ext cx="9168383" cy="4413504"/>
          </a:xfrm>
          <a:prstGeom prst="rect">
            <a:avLst/>
          </a:prstGeom>
        </p:spPr>
      </p:pic>
    </p:spTree>
    <p:extLst>
      <p:ext uri="{BB962C8B-B14F-4D97-AF65-F5344CB8AC3E}">
        <p14:creationId xmlns:p14="http://schemas.microsoft.com/office/powerpoint/2010/main" val="26433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5F4D3DA-230C-046F-3591-0949842F3086}"/>
              </a:ext>
            </a:extLst>
          </p:cNvPr>
          <p:cNvSpPr txBox="1"/>
          <p:nvPr/>
        </p:nvSpPr>
        <p:spPr>
          <a:xfrm>
            <a:off x="519953" y="853812"/>
            <a:ext cx="2886636"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F92282F5-AB7A-46FF-C5D5-B88B62480BC1}"/>
              </a:ext>
            </a:extLst>
          </p:cNvPr>
          <p:cNvSpPr>
            <a:spLocks noChangeArrowheads="1"/>
          </p:cNvSpPr>
          <p:nvPr/>
        </p:nvSpPr>
        <p:spPr bwMode="auto">
          <a:xfrm>
            <a:off x="990599" y="1200402"/>
            <a:ext cx="10058401"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Schedule.java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This class essentially encapsulates the information related to a bus schedule.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his class is used to represent and manage the details of bus schedules within your application.</a:t>
            </a:r>
          </a:p>
          <a:p>
            <a:pPr marR="0" lvl="0" algn="just" defTabSz="914400" rtl="0" eaLnBrk="0" fontAlgn="base" latinLnBrk="0" hangingPunct="0">
              <a:lnSpc>
                <a:spcPct val="150000"/>
              </a:lnSpc>
              <a:spcBef>
                <a:spcPct val="0"/>
              </a:spcBef>
              <a:spcAft>
                <a:spcPct val="0"/>
              </a:spcAft>
              <a:buClrTx/>
              <a:buSzTx/>
              <a:tabLst/>
            </a:pP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3C8864F0-88B3-53A1-C352-D379A95140A3}"/>
              </a:ext>
            </a:extLst>
          </p:cNvPr>
          <p:cNvSpPr txBox="1"/>
          <p:nvPr/>
        </p:nvSpPr>
        <p:spPr>
          <a:xfrm>
            <a:off x="430306" y="3059668"/>
            <a:ext cx="3944470" cy="369332"/>
          </a:xfrm>
          <a:prstGeom prst="rect">
            <a:avLst/>
          </a:prstGeom>
          <a:noFill/>
        </p:spPr>
        <p:txBody>
          <a:bodyPr wrap="square">
            <a:spAutoFit/>
          </a:bodyPr>
          <a:lstStyle/>
          <a:p>
            <a:pPr algn="ctr"/>
            <a:r>
              <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 CONTROLLER</a:t>
            </a:r>
          </a:p>
        </p:txBody>
      </p:sp>
      <p:sp>
        <p:nvSpPr>
          <p:cNvPr id="7" name="Rectangle 2">
            <a:extLst>
              <a:ext uri="{FF2B5EF4-FFF2-40B4-BE49-F238E27FC236}">
                <a16:creationId xmlns:a16="http://schemas.microsoft.com/office/drawing/2014/main" xmlns="" id="{D70E4B7E-F8CF-0D19-43DC-6FF54D7D9A25}"/>
              </a:ext>
            </a:extLst>
          </p:cNvPr>
          <p:cNvSpPr>
            <a:spLocks noChangeArrowheads="1"/>
          </p:cNvSpPr>
          <p:nvPr/>
        </p:nvSpPr>
        <p:spPr bwMode="auto">
          <a:xfrm>
            <a:off x="990600" y="3560955"/>
            <a:ext cx="1005840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This controller essentially provides an API for managing schedules in your application. It interacts with the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ScheduleService</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to perform operations like registration, retrieval, update, and deletion of schedules.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ScheduleController</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manages the endpoints related to schedules in your application.</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857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EA19150-DDE1-B22F-94DB-B2B19F5B6983}"/>
              </a:ext>
            </a:extLst>
          </p:cNvPr>
          <p:cNvSpPr txBox="1"/>
          <p:nvPr/>
        </p:nvSpPr>
        <p:spPr>
          <a:xfrm>
            <a:off x="-1039174" y="1126386"/>
            <a:ext cx="7247965"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 REPOSITORY</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D1BFA4BA-5FAC-1447-E732-F786C3B1B43C}"/>
              </a:ext>
            </a:extLst>
          </p:cNvPr>
          <p:cNvSpPr>
            <a:spLocks noChangeArrowheads="1"/>
          </p:cNvSpPr>
          <p:nvPr/>
        </p:nvSpPr>
        <p:spPr bwMode="auto">
          <a:xfrm>
            <a:off x="1085850" y="1651479"/>
            <a:ext cx="10020300" cy="87357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ScheduleRepository</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is an interface that extends the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JpaRepository</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provided by Spring Data JPA.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This repository is responsible for handling database operations related to the Schedule entity.. </a:t>
            </a:r>
          </a:p>
        </p:txBody>
      </p:sp>
      <p:sp>
        <p:nvSpPr>
          <p:cNvPr id="5" name="Rectangle 2">
            <a:extLst>
              <a:ext uri="{FF2B5EF4-FFF2-40B4-BE49-F238E27FC236}">
                <a16:creationId xmlns:a16="http://schemas.microsoft.com/office/drawing/2014/main" xmlns="" id="{C1480FFC-5262-3A0D-55F8-ECAEECFCBE87}"/>
              </a:ext>
            </a:extLst>
          </p:cNvPr>
          <p:cNvSpPr>
            <a:spLocks noChangeArrowheads="1"/>
          </p:cNvSpPr>
          <p:nvPr/>
        </p:nvSpPr>
        <p:spPr bwMode="auto">
          <a:xfrm>
            <a:off x="992543" y="3384848"/>
            <a:ext cx="1002030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Times New Roman" panose="02020603050405020304" pitchFamily="18" charset="0"/>
                <a:cs typeface="Times New Roman" panose="02020603050405020304" pitchFamily="18" charset="0"/>
              </a:rPr>
              <a:t>Schedule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a:t>
            </a:r>
            <a:r>
              <a:rPr lang="en-US" altLang="en-US" dirty="0">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 Config Server allows you to manage configurations for your microservices in a flexible and organized way.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promotes the principles of externalized configuration and allows for easy management of configuration properties across multiple services.</a:t>
            </a:r>
          </a:p>
        </p:txBody>
      </p:sp>
      <p:sp>
        <p:nvSpPr>
          <p:cNvPr id="7" name="TextBox 6">
            <a:extLst>
              <a:ext uri="{FF2B5EF4-FFF2-40B4-BE49-F238E27FC236}">
                <a16:creationId xmlns:a16="http://schemas.microsoft.com/office/drawing/2014/main" xmlns="" id="{96497830-F5C9-44D5-DE87-F2F41D0C20B7}"/>
              </a:ext>
            </a:extLst>
          </p:cNvPr>
          <p:cNvSpPr txBox="1"/>
          <p:nvPr/>
        </p:nvSpPr>
        <p:spPr>
          <a:xfrm>
            <a:off x="-1895708" y="2896072"/>
            <a:ext cx="1002030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CONFIG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4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EA19150-DDE1-B22F-94DB-B2B19F5B6983}"/>
              </a:ext>
            </a:extLst>
          </p:cNvPr>
          <p:cNvSpPr txBox="1"/>
          <p:nvPr/>
        </p:nvSpPr>
        <p:spPr>
          <a:xfrm>
            <a:off x="-130629" y="872729"/>
            <a:ext cx="633942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EUREKA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D1BFA4BA-5FAC-1447-E732-F786C3B1B43C}"/>
              </a:ext>
            </a:extLst>
          </p:cNvPr>
          <p:cNvSpPr>
            <a:spLocks noChangeArrowheads="1"/>
          </p:cNvSpPr>
          <p:nvPr/>
        </p:nvSpPr>
        <p:spPr bwMode="auto">
          <a:xfrm>
            <a:off x="1029865" y="1420118"/>
            <a:ext cx="10020300" cy="21200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In the context of Schedule.java and the Eureka server, it's important to understand that Eureka is a service registry and discovery tool provided by Spring Cloud. It allows services to register themselves and discover other services in a microservices architecture.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0" i="0" dirty="0">
                <a:solidFill>
                  <a:srgbClr val="374151"/>
                </a:solidFill>
                <a:effectLst/>
                <a:latin typeface="Times New Roman" panose="02020603050405020304" pitchFamily="18" charset="0"/>
                <a:cs typeface="Times New Roman" panose="02020603050405020304" pitchFamily="18" charset="0"/>
              </a:rPr>
              <a:t>It enables services to dynamically find and communicate with each other, promoting flexibility and scalability in your application.</a:t>
            </a:r>
            <a:endParaRPr lang="en-US" altLang="en-US"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xmlns="" id="{C1480FFC-5262-3A0D-55F8-ECAEECFCBE87}"/>
              </a:ext>
            </a:extLst>
          </p:cNvPr>
          <p:cNvSpPr>
            <a:spLocks noChangeArrowheads="1"/>
          </p:cNvSpPr>
          <p:nvPr/>
        </p:nvSpPr>
        <p:spPr bwMode="auto">
          <a:xfrm>
            <a:off x="1085850" y="4127157"/>
            <a:ext cx="10020300" cy="17098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Times New Roman" panose="02020603050405020304" pitchFamily="18" charset="0"/>
                <a:cs typeface="Times New Roman" panose="02020603050405020304" pitchFamily="18" charset="0"/>
              </a:rPr>
              <a:t>Schedule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a:t>
            </a:r>
            <a:r>
              <a:rPr lang="en-US" altLang="en-US" dirty="0">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 Feign Resilience Server </a:t>
            </a:r>
            <a:r>
              <a:rPr lang="en-US" b="0" i="0" dirty="0">
                <a:solidFill>
                  <a:srgbClr val="374151"/>
                </a:solidFill>
                <a:effectLst/>
                <a:latin typeface="Times New Roman" panose="02020603050405020304" pitchFamily="18" charset="0"/>
                <a:cs typeface="Times New Roman" panose="02020603050405020304" pitchFamily="18" charset="0"/>
              </a:rPr>
              <a:t>can make remote calls to other services with added fault tolerance. </a:t>
            </a:r>
            <a:r>
              <a:rPr lang="en-US" b="0" i="0" dirty="0" err="1">
                <a:solidFill>
                  <a:srgbClr val="374151"/>
                </a:solidFill>
                <a:effectLst/>
                <a:latin typeface="Times New Roman" panose="02020603050405020304" pitchFamily="18" charset="0"/>
                <a:cs typeface="Times New Roman" panose="02020603050405020304" pitchFamily="18" charset="0"/>
              </a:rPr>
              <a:t>Hystrix</a:t>
            </a:r>
            <a:r>
              <a:rPr lang="en-US" b="0" i="0" dirty="0">
                <a:solidFill>
                  <a:srgbClr val="374151"/>
                </a:solidFill>
                <a:effectLst/>
                <a:latin typeface="Times New Roman" panose="02020603050405020304" pitchFamily="18" charset="0"/>
                <a:cs typeface="Times New Roman" panose="02020603050405020304" pitchFamily="18" charset="0"/>
              </a:rPr>
              <a:t> helps prevent failures in one service from affecting the entire application. It provides circuit breaking, fallback mechanisms, and monitoring capabilities to improve the robustness of your microservices architecture.</a:t>
            </a: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96497830-F5C9-44D5-DE87-F2F41D0C20B7}"/>
              </a:ext>
            </a:extLst>
          </p:cNvPr>
          <p:cNvSpPr txBox="1"/>
          <p:nvPr/>
        </p:nvSpPr>
        <p:spPr>
          <a:xfrm>
            <a:off x="-1326542" y="2786869"/>
            <a:ext cx="10020300" cy="1200329"/>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FEIGN-RESILIENCE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909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EA19150-DDE1-B22F-94DB-B2B19F5B6983}"/>
              </a:ext>
            </a:extLst>
          </p:cNvPr>
          <p:cNvSpPr txBox="1"/>
          <p:nvPr/>
        </p:nvSpPr>
        <p:spPr>
          <a:xfrm>
            <a:off x="-130629" y="836285"/>
            <a:ext cx="633942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RETRY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D1BFA4BA-5FAC-1447-E732-F786C3B1B43C}"/>
              </a:ext>
            </a:extLst>
          </p:cNvPr>
          <p:cNvSpPr>
            <a:spLocks noChangeArrowheads="1"/>
          </p:cNvSpPr>
          <p:nvPr/>
        </p:nvSpPr>
        <p:spPr bwMode="auto">
          <a:xfrm>
            <a:off x="1029865" y="1420118"/>
            <a:ext cx="10020300" cy="21200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lgn="l">
              <a:lnSpc>
                <a:spcPct val="150000"/>
              </a:lnSpc>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Schedule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a:t>
            </a:r>
            <a:r>
              <a:rPr lang="en-US" altLang="en-US" dirty="0">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 Retry Server </a:t>
            </a:r>
            <a:r>
              <a:rPr lang="en-US" b="0" i="0" dirty="0">
                <a:solidFill>
                  <a:srgbClr val="374151"/>
                </a:solidFill>
                <a:effectLst/>
                <a:latin typeface="Times New Roman" panose="02020603050405020304" pitchFamily="18" charset="0"/>
                <a:cs typeface="Times New Roman" panose="02020603050405020304" pitchFamily="18" charset="0"/>
              </a:rPr>
              <a:t>may configure the retry mechanism to define policies, such as the maximum number of retries, delay between retries, and conditions under which a retry should be attempted.</a:t>
            </a:r>
          </a:p>
          <a:p>
            <a:pPr marL="285750" indent="-285750" algn="l">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For example, you might want to retry a failed HTTP request to another service up to three times, waiting for a few seconds between each retry.</a:t>
            </a:r>
          </a:p>
        </p:txBody>
      </p:sp>
      <p:sp>
        <p:nvSpPr>
          <p:cNvPr id="5" name="Rectangle 2">
            <a:extLst>
              <a:ext uri="{FF2B5EF4-FFF2-40B4-BE49-F238E27FC236}">
                <a16:creationId xmlns:a16="http://schemas.microsoft.com/office/drawing/2014/main" xmlns="" id="{C1480FFC-5262-3A0D-55F8-ECAEECFCBE87}"/>
              </a:ext>
            </a:extLst>
          </p:cNvPr>
          <p:cNvSpPr>
            <a:spLocks noChangeArrowheads="1"/>
          </p:cNvSpPr>
          <p:nvPr/>
        </p:nvSpPr>
        <p:spPr bwMode="auto">
          <a:xfrm>
            <a:off x="1085850" y="4127157"/>
            <a:ext cx="10020300" cy="17098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latin typeface="Times New Roman" panose="02020603050405020304" pitchFamily="18" charset="0"/>
                <a:cs typeface="Times New Roman" panose="02020603050405020304" pitchFamily="18" charset="0"/>
              </a:rPr>
              <a:t>Schedule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a:t>
            </a:r>
            <a:r>
              <a:rPr lang="en-US" altLang="en-US" dirty="0">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 </a:t>
            </a:r>
            <a:r>
              <a:rPr lang="en-US" altLang="en-US" dirty="0">
                <a:latin typeface="Times New Roman" panose="02020603050405020304" pitchFamily="18" charset="0"/>
                <a:cs typeface="Times New Roman" panose="02020603050405020304" pitchFamily="18" charset="0"/>
              </a:rPr>
              <a:t>Sleuth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Server </a:t>
            </a:r>
            <a:r>
              <a:rPr lang="en-US" b="0" i="0" dirty="0">
                <a:solidFill>
                  <a:srgbClr val="374151"/>
                </a:solidFill>
                <a:effectLst/>
                <a:latin typeface="Times New Roman" panose="02020603050405020304" pitchFamily="18" charset="0"/>
                <a:cs typeface="Times New Roman" panose="02020603050405020304" pitchFamily="18" charset="0"/>
              </a:rPr>
              <a:t>helps you gain insights into the flow of requests in a distributed system. It's particularly valuable in microservices architectures where requests may traverse multiple services. Sleuth allows you to understand the interactions between services, identify performance issues, and troubleshoot problems more effectively.</a:t>
            </a:r>
            <a:endParaRPr kumimoji="0" lang="en-US" altLang="en-US"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96497830-F5C9-44D5-DE87-F2F41D0C20B7}"/>
              </a:ext>
            </a:extLst>
          </p:cNvPr>
          <p:cNvSpPr txBox="1"/>
          <p:nvPr/>
        </p:nvSpPr>
        <p:spPr>
          <a:xfrm>
            <a:off x="271757" y="2828835"/>
            <a:ext cx="5534648" cy="1200329"/>
          </a:xfrm>
          <a:prstGeom prst="rect">
            <a:avLst/>
          </a:prstGeom>
          <a:noFill/>
        </p:spPr>
        <p:txBody>
          <a:bodyPr wrap="square">
            <a:spAutoFit/>
          </a:bodyPr>
          <a:lstStyle/>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SLEUTH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8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7B924-3DCC-C5B5-48CD-A23A6038C381}"/>
              </a:ext>
            </a:extLst>
          </p:cNvPr>
          <p:cNvSpPr txBox="1"/>
          <p:nvPr/>
        </p:nvSpPr>
        <p:spPr>
          <a:xfrm>
            <a:off x="4572000" y="1125134"/>
            <a:ext cx="6115050" cy="523220"/>
          </a:xfrm>
          <a:prstGeom prst="rect">
            <a:avLst/>
          </a:prstGeom>
          <a:noFill/>
        </p:spPr>
        <p:txBody>
          <a:bodyPr wrap="square">
            <a:spAutoFit/>
          </a:bodyPr>
          <a:lstStyle/>
          <a:p>
            <a:r>
              <a:rPr lang="en-IN" sz="2800" b="1" dirty="0">
                <a:solidFill>
                  <a:srgbClr val="002060"/>
                </a:solidFill>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xmlns="" id="{E1B81185-FC7D-1191-DC4D-7C1C4505D5F0}"/>
              </a:ext>
            </a:extLst>
          </p:cNvPr>
          <p:cNvSpPr txBox="1"/>
          <p:nvPr/>
        </p:nvSpPr>
        <p:spPr>
          <a:xfrm>
            <a:off x="2333625" y="1600865"/>
            <a:ext cx="7524750" cy="24006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Online Bus Booking System is a system that manages the bus company booking or ticketing processes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777AA020-D9CC-52E1-B221-066F7C4FAA34}"/>
              </a:ext>
            </a:extLst>
          </p:cNvPr>
          <p:cNvSpPr txBox="1"/>
          <p:nvPr/>
        </p:nvSpPr>
        <p:spPr>
          <a:xfrm>
            <a:off x="2333625" y="3516742"/>
            <a:ext cx="7524750" cy="96956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end goal of the project is to create “Online Bus Booking System” with a rich and user-friendly interface</a:t>
            </a:r>
            <a:r>
              <a:rPr lang="en-US" sz="2000" dirty="0"/>
              <a:t>. </a:t>
            </a:r>
            <a:endParaRPr lang="en-IN" sz="2000" dirty="0"/>
          </a:p>
        </p:txBody>
      </p:sp>
      <p:sp>
        <p:nvSpPr>
          <p:cNvPr id="11" name="TextBox 10">
            <a:extLst>
              <a:ext uri="{FF2B5EF4-FFF2-40B4-BE49-F238E27FC236}">
                <a16:creationId xmlns:a16="http://schemas.microsoft.com/office/drawing/2014/main" xmlns="" id="{5E391161-F05B-745F-5CE1-674822D811C8}"/>
              </a:ext>
            </a:extLst>
          </p:cNvPr>
          <p:cNvSpPr txBox="1"/>
          <p:nvPr/>
        </p:nvSpPr>
        <p:spPr>
          <a:xfrm>
            <a:off x="2333625" y="2555428"/>
            <a:ext cx="7524750" cy="96032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develop required backend RESTful Web services based on the  UI using Java Microservice and Spring Cloud Architecture.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084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7270C76-0334-29EC-36C8-B020BEC0BB6F}"/>
              </a:ext>
            </a:extLst>
          </p:cNvPr>
          <p:cNvSpPr txBox="1"/>
          <p:nvPr/>
        </p:nvSpPr>
        <p:spPr>
          <a:xfrm>
            <a:off x="215152" y="1334852"/>
            <a:ext cx="6113928"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SCHEDULE.JAVA  ZIPKIN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99F4EB25-4EA4-F089-3C28-BED0017B0E43}"/>
              </a:ext>
            </a:extLst>
          </p:cNvPr>
          <p:cNvSpPr txBox="1"/>
          <p:nvPr/>
        </p:nvSpPr>
        <p:spPr>
          <a:xfrm>
            <a:off x="1353670" y="2139460"/>
            <a:ext cx="8991600" cy="2128340"/>
          </a:xfrm>
          <a:prstGeom prst="rect">
            <a:avLst/>
          </a:prstGeom>
          <a:noFill/>
        </p:spPr>
        <p:txBody>
          <a:bodyPr wrap="square">
            <a:spAutoFit/>
          </a:bodyPr>
          <a:lstStyle/>
          <a:p>
            <a:pPr algn="just">
              <a:lnSpc>
                <a:spcPct val="150000"/>
              </a:lnSpc>
            </a:pPr>
            <a:r>
              <a:rPr lang="en-US" altLang="en-US" b="1" dirty="0">
                <a:latin typeface="Times New Roman" panose="02020603050405020304" pitchFamily="18" charset="0"/>
                <a:cs typeface="Times New Roman" panose="02020603050405020304" pitchFamily="18" charset="0"/>
              </a:rPr>
              <a:t>Schedule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acts as a centralized repository for trace data generated by microservices. It provides tools for querying, visualizing, and analyzing this data, enabling teams to gain insights into how requests flow through their</a:t>
            </a:r>
          </a:p>
          <a:p>
            <a:pPr algn="just">
              <a:lnSpc>
                <a:spcPct val="150000"/>
              </a:lnSpc>
            </a:pPr>
            <a:r>
              <a:rPr lang="en-US" dirty="0">
                <a:latin typeface="Times New Roman" panose="02020603050405020304" pitchFamily="18" charset="0"/>
                <a:cs typeface="Times New Roman" panose="02020603050405020304" pitchFamily="18" charset="0"/>
              </a:rPr>
              <a:t>distributed system. This is particularly useful for debugging, performance optimization, and understanding the interactions between services</a:t>
            </a:r>
            <a:r>
              <a:rPr lang="en-US" dirty="0"/>
              <a:t>.</a:t>
            </a:r>
            <a:endParaRPr lang="en-IN" dirty="0"/>
          </a:p>
        </p:txBody>
      </p:sp>
    </p:spTree>
    <p:extLst>
      <p:ext uri="{BB962C8B-B14F-4D97-AF65-F5344CB8AC3E}">
        <p14:creationId xmlns:p14="http://schemas.microsoft.com/office/powerpoint/2010/main" val="3471698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xmlns="" id="{F4EA3FED-AFD7-8635-B446-00702C127253}"/>
              </a:ext>
            </a:extLst>
          </p:cNvPr>
          <p:cNvPicPr>
            <a:picLocks noChangeAspect="1"/>
          </p:cNvPicPr>
          <p:nvPr/>
        </p:nvPicPr>
        <p:blipFill>
          <a:blip r:embed="rId2"/>
          <a:stretch>
            <a:fillRect/>
          </a:stretch>
        </p:blipFill>
        <p:spPr>
          <a:xfrm>
            <a:off x="1287208" y="1060705"/>
            <a:ext cx="9466136" cy="4657344"/>
          </a:xfrm>
          <a:prstGeom prst="rect">
            <a:avLst/>
          </a:prstGeom>
        </p:spPr>
      </p:pic>
    </p:spTree>
    <p:extLst>
      <p:ext uri="{BB962C8B-B14F-4D97-AF65-F5344CB8AC3E}">
        <p14:creationId xmlns:p14="http://schemas.microsoft.com/office/powerpoint/2010/main" val="501836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7270C76-0334-29EC-36C8-B020BEC0BB6F}"/>
              </a:ext>
            </a:extLst>
          </p:cNvPr>
          <p:cNvSpPr txBox="1"/>
          <p:nvPr/>
        </p:nvSpPr>
        <p:spPr>
          <a:xfrm>
            <a:off x="-403411" y="1101770"/>
            <a:ext cx="5226423"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99F4EB25-4EA4-F089-3C28-BED0017B0E43}"/>
              </a:ext>
            </a:extLst>
          </p:cNvPr>
          <p:cNvSpPr txBox="1"/>
          <p:nvPr/>
        </p:nvSpPr>
        <p:spPr>
          <a:xfrm>
            <a:off x="1129553" y="1556754"/>
            <a:ext cx="8991600" cy="33665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This Booking entity can be used to represent and manage booking information within a database. </a:t>
            </a:r>
          </a:p>
          <a:p>
            <a:pPr marL="285750" indent="-285750" algn="just">
              <a:lnSpc>
                <a:spcPct val="15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It's designed to interact with a database using JPA (Java Persistence API), and can be part of a larger system for handling online bus reservations.</a:t>
            </a:r>
          </a:p>
          <a:p>
            <a:pPr algn="just">
              <a:lnSpc>
                <a:spcPct val="150000"/>
              </a:lnSpc>
            </a:pPr>
            <a:endParaRPr lang="en-US" altLang="en-US" dirty="0">
              <a:latin typeface="Times New Roman" panose="02020603050405020304" pitchFamily="18" charset="0"/>
              <a:cs typeface="Times New Roman" panose="02020603050405020304" pitchFamily="18" charset="0"/>
            </a:endParaRPr>
          </a:p>
          <a:p>
            <a:pPr algn="just">
              <a:lnSpc>
                <a:spcPct val="150000"/>
              </a:lnSpc>
            </a:pPr>
            <a:endParaRPr lang="en-US" altLang="en-US" b="1" dirty="0">
              <a:latin typeface="Times New Roman" panose="02020603050405020304" pitchFamily="18" charset="0"/>
              <a:cs typeface="Times New Roman" panose="02020603050405020304" pitchFamily="18" charset="0"/>
            </a:endParaRPr>
          </a:p>
          <a:p>
            <a:pPr algn="just">
              <a:lnSpc>
                <a:spcPct val="150000"/>
              </a:lnSpc>
            </a:pPr>
            <a:endParaRPr lang="en-US" altLang="en-US" b="1" dirty="0">
              <a:latin typeface="Times New Roman" panose="02020603050405020304" pitchFamily="18" charset="0"/>
              <a:cs typeface="Times New Roman" panose="02020603050405020304" pitchFamily="18" charset="0"/>
            </a:endParaRPr>
          </a:p>
          <a:p>
            <a:pPr algn="just">
              <a:lnSpc>
                <a:spcPct val="150000"/>
              </a:lnSpc>
            </a:pPr>
            <a:endParaRPr lang="en-US" alt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F3560FA-FC57-437D-BA59-6EAE950BC7B2}"/>
              </a:ext>
            </a:extLst>
          </p:cNvPr>
          <p:cNvSpPr txBox="1"/>
          <p:nvPr/>
        </p:nvSpPr>
        <p:spPr>
          <a:xfrm>
            <a:off x="-1" y="3333981"/>
            <a:ext cx="5363135"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 CONTROLLER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54E5C8D-1939-B22F-EA14-38DED9CF2D56}"/>
              </a:ext>
            </a:extLst>
          </p:cNvPr>
          <p:cNvSpPr txBox="1"/>
          <p:nvPr/>
        </p:nvSpPr>
        <p:spPr>
          <a:xfrm>
            <a:off x="1335742" y="3923874"/>
            <a:ext cx="9341222" cy="28623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BookingController</a:t>
            </a:r>
            <a:r>
              <a:rPr lang="en-US" dirty="0">
                <a:latin typeface="Times New Roman" panose="02020603050405020304" pitchFamily="18" charset="0"/>
                <a:cs typeface="Times New Roman" panose="02020603050405020304" pitchFamily="18" charset="0"/>
              </a:rPr>
              <a:t> acts as an interface between the client  and the </a:t>
            </a:r>
            <a:r>
              <a:rPr lang="en-US" dirty="0" err="1">
                <a:latin typeface="Times New Roman" panose="02020603050405020304" pitchFamily="18" charset="0"/>
                <a:cs typeface="Times New Roman" panose="02020603050405020304" pitchFamily="18" charset="0"/>
              </a:rPr>
              <a:t>BookingService</a:t>
            </a:r>
            <a:r>
              <a:rPr lang="en-US"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processes HTTP requests, delegates the business logic to the service layer, and returns appropriate responses. This controller is part of a larger system for managing bookings in an online bus reservation system.</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Tree>
    <p:extLst>
      <p:ext uri="{BB962C8B-B14F-4D97-AF65-F5344CB8AC3E}">
        <p14:creationId xmlns:p14="http://schemas.microsoft.com/office/powerpoint/2010/main" val="2484910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7270C76-0334-29EC-36C8-B020BEC0BB6F}"/>
              </a:ext>
            </a:extLst>
          </p:cNvPr>
          <p:cNvSpPr txBox="1"/>
          <p:nvPr/>
        </p:nvSpPr>
        <p:spPr>
          <a:xfrm>
            <a:off x="215153" y="1101770"/>
            <a:ext cx="4607859"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 REPOSITORY</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99F4EB25-4EA4-F089-3C28-BED0017B0E43}"/>
              </a:ext>
            </a:extLst>
          </p:cNvPr>
          <p:cNvSpPr txBox="1"/>
          <p:nvPr/>
        </p:nvSpPr>
        <p:spPr>
          <a:xfrm>
            <a:off x="995082" y="1458594"/>
            <a:ext cx="9726705" cy="29510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a:t>
            </a:r>
            <a:r>
              <a:rPr lang="en-US" altLang="en-US" dirty="0" err="1">
                <a:latin typeface="Times New Roman" panose="02020603050405020304" pitchFamily="18" charset="0"/>
                <a:cs typeface="Times New Roman" panose="02020603050405020304" pitchFamily="18" charset="0"/>
              </a:rPr>
              <a:t>BookingRepository</a:t>
            </a:r>
            <a:r>
              <a:rPr lang="en-US" altLang="en-US" dirty="0">
                <a:latin typeface="Times New Roman" panose="02020603050405020304" pitchFamily="18" charset="0"/>
                <a:cs typeface="Times New Roman" panose="02020603050405020304" pitchFamily="18" charset="0"/>
              </a:rPr>
              <a:t> simplifies the process of interacting with the database for the Booking entity. </a:t>
            </a:r>
          </a:p>
          <a:p>
            <a:pPr marL="285750" indent="-285750" algn="just">
              <a:lnSpc>
                <a:spcPct val="15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It provides standard methods for common operations and allows you to define custom query methods for more specific operations. This repository is part of a larger system for managing bookings in an online bus reservation system.</a:t>
            </a:r>
            <a:endParaRPr lang="en-US" altLang="en-US" b="1" dirty="0">
              <a:latin typeface="Times New Roman" panose="02020603050405020304" pitchFamily="18" charset="0"/>
              <a:cs typeface="Times New Roman" panose="02020603050405020304" pitchFamily="18" charset="0"/>
            </a:endParaRPr>
          </a:p>
          <a:p>
            <a:pPr algn="just">
              <a:lnSpc>
                <a:spcPct val="150000"/>
              </a:lnSpc>
            </a:pPr>
            <a:endParaRPr lang="en-US" altLang="en-US" b="1" dirty="0">
              <a:latin typeface="Times New Roman" panose="02020603050405020304" pitchFamily="18" charset="0"/>
              <a:cs typeface="Times New Roman" panose="02020603050405020304" pitchFamily="18" charset="0"/>
            </a:endParaRPr>
          </a:p>
          <a:p>
            <a:pPr algn="just">
              <a:lnSpc>
                <a:spcPct val="150000"/>
              </a:lnSpc>
            </a:pPr>
            <a:endParaRPr lang="en-US" alt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F3560FA-FC57-437D-BA59-6EAE950BC7B2}"/>
              </a:ext>
            </a:extLst>
          </p:cNvPr>
          <p:cNvSpPr txBox="1"/>
          <p:nvPr/>
        </p:nvSpPr>
        <p:spPr>
          <a:xfrm>
            <a:off x="304799" y="3653556"/>
            <a:ext cx="5363135"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CONFIG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54E5C8D-1939-B22F-EA14-38DED9CF2D56}"/>
              </a:ext>
            </a:extLst>
          </p:cNvPr>
          <p:cNvSpPr txBox="1"/>
          <p:nvPr/>
        </p:nvSpPr>
        <p:spPr>
          <a:xfrm>
            <a:off x="1131794" y="4106744"/>
            <a:ext cx="9341222" cy="2585323"/>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Booking.java </a:t>
            </a:r>
            <a:r>
              <a:rPr lang="en-US" dirty="0">
                <a:latin typeface="Times New Roman" panose="02020603050405020304" pitchFamily="18" charset="0"/>
                <a:cs typeface="Times New Roman" panose="02020603050405020304" pitchFamily="18" charset="0"/>
              </a:rPr>
              <a:t>in an online bus booking system configuration server  is responsible for configuring and managing settings related to the booking process, such as setting booking time limits, pricing rules, or defining available bus routes, ensuring the system operates efficiently and in alignment with the business requirements.</a:t>
            </a:r>
          </a:p>
          <a:p>
            <a:endParaRPr lang="en-US" dirty="0"/>
          </a:p>
          <a:p>
            <a:endParaRPr lang="en-US" dirty="0"/>
          </a:p>
          <a:p>
            <a:endParaRPr lang="en-US" dirty="0"/>
          </a:p>
        </p:txBody>
      </p:sp>
    </p:spTree>
    <p:extLst>
      <p:ext uri="{BB962C8B-B14F-4D97-AF65-F5344CB8AC3E}">
        <p14:creationId xmlns:p14="http://schemas.microsoft.com/office/powerpoint/2010/main" val="4104433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EA19150-DDE1-B22F-94DB-B2B19F5B6983}"/>
              </a:ext>
            </a:extLst>
          </p:cNvPr>
          <p:cNvSpPr txBox="1"/>
          <p:nvPr/>
        </p:nvSpPr>
        <p:spPr>
          <a:xfrm>
            <a:off x="75080" y="806705"/>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EUREKA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xmlns="" id="{D1BFA4BA-5FAC-1447-E732-F786C3B1B43C}"/>
              </a:ext>
            </a:extLst>
          </p:cNvPr>
          <p:cNvSpPr>
            <a:spLocks noChangeArrowheads="1"/>
          </p:cNvSpPr>
          <p:nvPr/>
        </p:nvSpPr>
        <p:spPr bwMode="auto">
          <a:xfrm>
            <a:off x="1085850" y="1383786"/>
            <a:ext cx="1002030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In an online bus booking system using Eureka Server,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Booking.java</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Eureka Server functionality, Eureka Server helps with service registration and discovery.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Booking.java</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handle bus ticket booking logic while Eureka Server manages service registration, enabling other components to locate and interact with it easily in a microservices architecture. </a:t>
            </a:r>
          </a:p>
        </p:txBody>
      </p:sp>
      <p:sp>
        <p:nvSpPr>
          <p:cNvPr id="5" name="Rectangle 2">
            <a:extLst>
              <a:ext uri="{FF2B5EF4-FFF2-40B4-BE49-F238E27FC236}">
                <a16:creationId xmlns:a16="http://schemas.microsoft.com/office/drawing/2014/main" xmlns="" id="{C1480FFC-5262-3A0D-55F8-ECAEECFCBE87}"/>
              </a:ext>
            </a:extLst>
          </p:cNvPr>
          <p:cNvSpPr>
            <a:spLocks noChangeArrowheads="1"/>
          </p:cNvSpPr>
          <p:nvPr/>
        </p:nvSpPr>
        <p:spPr bwMode="auto">
          <a:xfrm>
            <a:off x="1085850" y="3865462"/>
            <a:ext cx="10020300" cy="17045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Booking.java</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in an online bus booking system with a Feign-Resilience Server could use Feign to simplify HTTP requests to other services, enhancing communication efficiency.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Additionally, it may incorporate resilience patterns like circuit breakers and fallback mechanisms provided by Resilience4j to ensure robust and fault-tolerant booking operations. </a:t>
            </a:r>
          </a:p>
        </p:txBody>
      </p:sp>
      <p:sp>
        <p:nvSpPr>
          <p:cNvPr id="7" name="TextBox 6">
            <a:extLst>
              <a:ext uri="{FF2B5EF4-FFF2-40B4-BE49-F238E27FC236}">
                <a16:creationId xmlns:a16="http://schemas.microsoft.com/office/drawing/2014/main" xmlns="" id="{96497830-F5C9-44D5-DE87-F2F41D0C20B7}"/>
              </a:ext>
            </a:extLst>
          </p:cNvPr>
          <p:cNvSpPr txBox="1"/>
          <p:nvPr/>
        </p:nvSpPr>
        <p:spPr>
          <a:xfrm>
            <a:off x="-1839725" y="3429000"/>
            <a:ext cx="11287124"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FEIGN-RESILIENCE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34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3CA62F4-F412-62BA-5901-9939AA1BA411}"/>
              </a:ext>
            </a:extLst>
          </p:cNvPr>
          <p:cNvSpPr txBox="1"/>
          <p:nvPr/>
        </p:nvSpPr>
        <p:spPr>
          <a:xfrm>
            <a:off x="-19050" y="876300"/>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RETRY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281C98BE-C1E7-20EE-00E1-DF8CC605AB18}"/>
              </a:ext>
            </a:extLst>
          </p:cNvPr>
          <p:cNvSpPr txBox="1"/>
          <p:nvPr/>
        </p:nvSpPr>
        <p:spPr>
          <a:xfrm>
            <a:off x="-150018" y="3244334"/>
            <a:ext cx="6376986"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SLEUTH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81A4C05C-E07D-248F-DF2D-4510C30FA426}"/>
              </a:ext>
            </a:extLst>
          </p:cNvPr>
          <p:cNvSpPr txBox="1"/>
          <p:nvPr/>
        </p:nvSpPr>
        <p:spPr>
          <a:xfrm>
            <a:off x="981075" y="1245632"/>
            <a:ext cx="10229850"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a:t>
            </a:r>
            <a:r>
              <a:rPr lang="en-US" b="1" dirty="0">
                <a:latin typeface="Times New Roman" panose="02020603050405020304" pitchFamily="18" charset="0"/>
                <a:cs typeface="Times New Roman" panose="02020603050405020304" pitchFamily="18" charset="0"/>
              </a:rPr>
              <a:t>`Booking.java</a:t>
            </a:r>
            <a:r>
              <a:rPr lang="en-US" dirty="0">
                <a:latin typeface="Times New Roman" panose="02020603050405020304" pitchFamily="18" charset="0"/>
                <a:cs typeface="Times New Roman" panose="02020603050405020304" pitchFamily="18" charset="0"/>
              </a:rPr>
              <a:t>` in the online bus booking system retry server is a crucial component responsible for handling ticket reservations.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likely contains code for user interaction, seat selection, and payment processing, ensuring a seamless booking experience for users while handling retries gracefully in case of server errors.</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FD358CAA-00AB-E472-AA7C-ADCC08F17887}"/>
              </a:ext>
            </a:extLst>
          </p:cNvPr>
          <p:cNvSpPr txBox="1"/>
          <p:nvPr/>
        </p:nvSpPr>
        <p:spPr>
          <a:xfrm>
            <a:off x="981075" y="3613666"/>
            <a:ext cx="10229849"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online bus booking system with Sleuth server,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Booking.java` </a:t>
            </a:r>
            <a:r>
              <a:rPr lang="en-US" dirty="0">
                <a:latin typeface="Times New Roman" panose="02020603050405020304" pitchFamily="18" charset="0"/>
                <a:cs typeface="Times New Roman" panose="02020603050405020304" pitchFamily="18" charset="0"/>
              </a:rPr>
              <a:t>is a key module that facilitates ticket booking and tracking.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likely designed to incorporate distributed tracing and monitoring capabilities provided by Sleuth to ensure efficient ticket booking and system performance monitoring.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717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51725AB-9928-2891-0134-4344E09A115C}"/>
              </a:ext>
            </a:extLst>
          </p:cNvPr>
          <p:cNvSpPr txBox="1"/>
          <p:nvPr/>
        </p:nvSpPr>
        <p:spPr>
          <a:xfrm>
            <a:off x="200025" y="1634609"/>
            <a:ext cx="6115050" cy="369332"/>
          </a:xfrm>
          <a:prstGeom prst="rect">
            <a:avLst/>
          </a:prstGeom>
          <a:noFill/>
        </p:spPr>
        <p:txBody>
          <a:bodyPr wrap="square">
            <a:spAutoFit/>
          </a:bodyPr>
          <a:lstStyle/>
          <a:p>
            <a:pPr algn="ctr"/>
            <a:r>
              <a:rPr lang="en-US"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BOOKING.JAVA ZIPKIN SERVER</a:t>
            </a:r>
            <a:endParaRPr lang="en-US"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0105046-A4F4-C4C5-56FF-D9B62BEFA9F7}"/>
              </a:ext>
            </a:extLst>
          </p:cNvPr>
          <p:cNvSpPr txBox="1"/>
          <p:nvPr/>
        </p:nvSpPr>
        <p:spPr>
          <a:xfrm>
            <a:off x="1166812" y="2003941"/>
            <a:ext cx="9858375" cy="1704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online bus booking system integrated with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server, </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`Booking.java` </a:t>
            </a:r>
            <a:r>
              <a:rPr lang="en-US" dirty="0">
                <a:latin typeface="Times New Roman" panose="02020603050405020304" pitchFamily="18" charset="0"/>
                <a:cs typeface="Times New Roman" panose="02020603050405020304" pitchFamily="18" charset="0"/>
              </a:rPr>
              <a:t>is a critical component responsible for managing ticket reservations and transactions.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It's likely equipped with distributed tracing instrumentation, allowing </a:t>
            </a:r>
            <a:r>
              <a:rPr lang="en-US" dirty="0" err="1">
                <a:latin typeface="Times New Roman" panose="02020603050405020304" pitchFamily="18" charset="0"/>
                <a:cs typeface="Times New Roman" panose="02020603050405020304" pitchFamily="18" charset="0"/>
              </a:rPr>
              <a:t>Zipkin</a:t>
            </a:r>
            <a:r>
              <a:rPr lang="en-US" dirty="0">
                <a:latin typeface="Times New Roman" panose="02020603050405020304" pitchFamily="18" charset="0"/>
                <a:cs typeface="Times New Roman" panose="02020603050405020304" pitchFamily="18" charset="0"/>
              </a:rPr>
              <a:t> to capture and analyze transactional data for performance optimization and troubleshooting purposes.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127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xmlns="" id="{BF42CE22-0200-F1ED-E7FA-07F061BDA95C}"/>
              </a:ext>
            </a:extLst>
          </p:cNvPr>
          <p:cNvPicPr>
            <a:picLocks noChangeAspect="1"/>
          </p:cNvPicPr>
          <p:nvPr/>
        </p:nvPicPr>
        <p:blipFill>
          <a:blip r:embed="rId2"/>
          <a:stretch>
            <a:fillRect/>
          </a:stretch>
        </p:blipFill>
        <p:spPr>
          <a:xfrm>
            <a:off x="1581150" y="1028316"/>
            <a:ext cx="9163049" cy="4590060"/>
          </a:xfrm>
          <a:prstGeom prst="rect">
            <a:avLst/>
          </a:prstGeom>
        </p:spPr>
      </p:pic>
    </p:spTree>
    <p:extLst>
      <p:ext uri="{BB962C8B-B14F-4D97-AF65-F5344CB8AC3E}">
        <p14:creationId xmlns:p14="http://schemas.microsoft.com/office/powerpoint/2010/main" val="1769951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F99D0D1-8237-CE06-E2BE-8D8EC44BBE9F}"/>
              </a:ext>
            </a:extLst>
          </p:cNvPr>
          <p:cNvSpPr/>
          <p:nvPr/>
        </p:nvSpPr>
        <p:spPr>
          <a:xfrm>
            <a:off x="2950589" y="2309566"/>
            <a:ext cx="6532776" cy="19136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C00000"/>
                </a:solidFill>
                <a:latin typeface="Times New Roman" panose="02020603050405020304" pitchFamily="18" charset="0"/>
                <a:cs typeface="Times New Roman" panose="02020603050405020304" pitchFamily="18" charset="0"/>
              </a:rPr>
              <a:t>POSTMAN</a:t>
            </a:r>
            <a:endParaRPr lang="en-IN" sz="8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1238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06E63D3-A82B-3088-CB3F-0648D1DFC562}"/>
              </a:ext>
            </a:extLst>
          </p:cNvPr>
          <p:cNvPicPr>
            <a:picLocks noChangeAspect="1"/>
          </p:cNvPicPr>
          <p:nvPr/>
        </p:nvPicPr>
        <p:blipFill>
          <a:blip r:embed="rId2"/>
          <a:stretch>
            <a:fillRect/>
          </a:stretch>
        </p:blipFill>
        <p:spPr>
          <a:xfrm>
            <a:off x="1495425" y="1280160"/>
            <a:ext cx="9239250" cy="4301490"/>
          </a:xfrm>
          <a:prstGeom prst="rect">
            <a:avLst/>
          </a:prstGeom>
        </p:spPr>
      </p:pic>
    </p:spTree>
    <p:extLst>
      <p:ext uri="{BB962C8B-B14F-4D97-AF65-F5344CB8AC3E}">
        <p14:creationId xmlns:p14="http://schemas.microsoft.com/office/powerpoint/2010/main" val="406747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00C3A47-144C-5AC5-5DC5-B271C23C2AD9}"/>
              </a:ext>
            </a:extLst>
          </p:cNvPr>
          <p:cNvSpPr txBox="1"/>
          <p:nvPr/>
        </p:nvSpPr>
        <p:spPr>
          <a:xfrm>
            <a:off x="2381250" y="2266861"/>
            <a:ext cx="7429500" cy="1883657"/>
          </a:xfrm>
          <a:prstGeom prst="rect">
            <a:avLst/>
          </a:prstGeom>
          <a:noFill/>
        </p:spPr>
        <p:txBody>
          <a:bodyPr wrap="square">
            <a:spAutoFit/>
          </a:bodyPr>
          <a:lstStyle/>
          <a:p>
            <a:pPr algn="just">
              <a:lnSpc>
                <a:spcPct val="150000"/>
              </a:lnSpc>
            </a:pPr>
            <a:r>
              <a:rPr lang="en-US" sz="2000" i="0" dirty="0">
                <a:effectLst/>
                <a:latin typeface="Times New Roman" panose="02020603050405020304" pitchFamily="18" charset="0"/>
                <a:cs typeface="Times New Roman" panose="02020603050405020304" pitchFamily="18" charset="0"/>
              </a:rPr>
              <a:t>To Develop a Backend Restful Web services for Online Bus Booking System for managing the bus company booking or ticketing processes based on the UI designed by front-end team using Java Microservice architecture.</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A4D65927-B05E-759B-FAC5-4FF7FB8DD109}"/>
              </a:ext>
            </a:extLst>
          </p:cNvPr>
          <p:cNvSpPr/>
          <p:nvPr/>
        </p:nvSpPr>
        <p:spPr>
          <a:xfrm>
            <a:off x="4967325" y="1519535"/>
            <a:ext cx="2257349" cy="523220"/>
          </a:xfrm>
          <a:prstGeom prst="rect">
            <a:avLst/>
          </a:prstGeom>
          <a:noFill/>
        </p:spPr>
        <p:txBody>
          <a:bodyPr wrap="none" lIns="91440" tIns="45720" rIns="91440" bIns="45720">
            <a:spAutoFit/>
          </a:bodyPr>
          <a:lstStyle/>
          <a:p>
            <a:pPr algn="ctr"/>
            <a:r>
              <a:rPr lang="en-US"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a:t>
            </a:r>
            <a:endParaRPr 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554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A891F79-9047-5251-EFA6-8C0F874BCA3D}"/>
              </a:ext>
            </a:extLst>
          </p:cNvPr>
          <p:cNvPicPr>
            <a:picLocks noChangeAspect="1"/>
          </p:cNvPicPr>
          <p:nvPr/>
        </p:nvPicPr>
        <p:blipFill>
          <a:blip r:embed="rId2"/>
          <a:stretch>
            <a:fillRect/>
          </a:stretch>
        </p:blipFill>
        <p:spPr>
          <a:xfrm>
            <a:off x="1838325" y="1119188"/>
            <a:ext cx="9020176" cy="4619624"/>
          </a:xfrm>
          <a:prstGeom prst="rect">
            <a:avLst/>
          </a:prstGeom>
        </p:spPr>
      </p:pic>
    </p:spTree>
    <p:extLst>
      <p:ext uri="{BB962C8B-B14F-4D97-AF65-F5344CB8AC3E}">
        <p14:creationId xmlns:p14="http://schemas.microsoft.com/office/powerpoint/2010/main" val="435039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1761E52-8634-6915-9141-97D63B1AAB24}"/>
              </a:ext>
            </a:extLst>
          </p:cNvPr>
          <p:cNvPicPr>
            <a:picLocks noChangeAspect="1"/>
          </p:cNvPicPr>
          <p:nvPr/>
        </p:nvPicPr>
        <p:blipFill rotWithShape="1">
          <a:blip r:embed="rId2"/>
          <a:srcRect t="8624"/>
          <a:stretch/>
        </p:blipFill>
        <p:spPr bwMode="auto">
          <a:xfrm>
            <a:off x="1497106" y="1120588"/>
            <a:ext cx="9368118" cy="43837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3368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CF2C4E7-C7E6-788F-27AB-EB53D2E32F93}"/>
              </a:ext>
            </a:extLst>
          </p:cNvPr>
          <p:cNvPicPr>
            <a:picLocks noChangeAspect="1"/>
          </p:cNvPicPr>
          <p:nvPr/>
        </p:nvPicPr>
        <p:blipFill>
          <a:blip r:embed="rId2"/>
          <a:stretch>
            <a:fillRect/>
          </a:stretch>
        </p:blipFill>
        <p:spPr>
          <a:xfrm>
            <a:off x="1541930" y="1196788"/>
            <a:ext cx="9332258" cy="4464423"/>
          </a:xfrm>
          <a:prstGeom prst="rect">
            <a:avLst/>
          </a:prstGeom>
        </p:spPr>
      </p:pic>
    </p:spTree>
    <p:extLst>
      <p:ext uri="{BB962C8B-B14F-4D97-AF65-F5344CB8AC3E}">
        <p14:creationId xmlns:p14="http://schemas.microsoft.com/office/powerpoint/2010/main" val="3511506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B83A358-FE60-D5A9-C734-74939F0E16BE}"/>
              </a:ext>
            </a:extLst>
          </p:cNvPr>
          <p:cNvPicPr>
            <a:picLocks noChangeAspect="1"/>
          </p:cNvPicPr>
          <p:nvPr/>
        </p:nvPicPr>
        <p:blipFill>
          <a:blip r:embed="rId2"/>
          <a:stretch>
            <a:fillRect/>
          </a:stretch>
        </p:blipFill>
        <p:spPr>
          <a:xfrm>
            <a:off x="1523999" y="1147482"/>
            <a:ext cx="9287435" cy="4563035"/>
          </a:xfrm>
          <a:prstGeom prst="rect">
            <a:avLst/>
          </a:prstGeom>
        </p:spPr>
      </p:pic>
    </p:spTree>
    <p:extLst>
      <p:ext uri="{BB962C8B-B14F-4D97-AF65-F5344CB8AC3E}">
        <p14:creationId xmlns:p14="http://schemas.microsoft.com/office/powerpoint/2010/main" val="2931888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6B4AF4F-67EB-360A-A5D7-E13B1BFCE556}"/>
              </a:ext>
            </a:extLst>
          </p:cNvPr>
          <p:cNvPicPr>
            <a:picLocks noChangeAspect="1"/>
          </p:cNvPicPr>
          <p:nvPr/>
        </p:nvPicPr>
        <p:blipFill>
          <a:blip r:embed="rId2"/>
          <a:stretch>
            <a:fillRect/>
          </a:stretch>
        </p:blipFill>
        <p:spPr>
          <a:xfrm>
            <a:off x="1409700" y="1233487"/>
            <a:ext cx="9553575" cy="4391025"/>
          </a:xfrm>
          <a:prstGeom prst="rect">
            <a:avLst/>
          </a:prstGeom>
        </p:spPr>
      </p:pic>
    </p:spTree>
    <p:extLst>
      <p:ext uri="{BB962C8B-B14F-4D97-AF65-F5344CB8AC3E}">
        <p14:creationId xmlns:p14="http://schemas.microsoft.com/office/powerpoint/2010/main" val="2868064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9BA78D8-B9A7-DB25-2CB1-2388DCF47D10}"/>
              </a:ext>
            </a:extLst>
          </p:cNvPr>
          <p:cNvPicPr>
            <a:picLocks noChangeAspect="1"/>
          </p:cNvPicPr>
          <p:nvPr/>
        </p:nvPicPr>
        <p:blipFill>
          <a:blip r:embed="rId2"/>
          <a:stretch>
            <a:fillRect/>
          </a:stretch>
        </p:blipFill>
        <p:spPr>
          <a:xfrm>
            <a:off x="1881822" y="1181100"/>
            <a:ext cx="8586153" cy="4400550"/>
          </a:xfrm>
          <a:prstGeom prst="rect">
            <a:avLst/>
          </a:prstGeom>
        </p:spPr>
      </p:pic>
    </p:spTree>
    <p:extLst>
      <p:ext uri="{BB962C8B-B14F-4D97-AF65-F5344CB8AC3E}">
        <p14:creationId xmlns:p14="http://schemas.microsoft.com/office/powerpoint/2010/main" val="2196233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E093985-872B-AACC-157E-3BDD5C58F482}"/>
              </a:ext>
            </a:extLst>
          </p:cNvPr>
          <p:cNvPicPr>
            <a:picLocks noChangeAspect="1"/>
          </p:cNvPicPr>
          <p:nvPr/>
        </p:nvPicPr>
        <p:blipFill>
          <a:blip r:embed="rId2"/>
          <a:stretch>
            <a:fillRect/>
          </a:stretch>
        </p:blipFill>
        <p:spPr>
          <a:xfrm>
            <a:off x="1543049" y="1152525"/>
            <a:ext cx="9324975" cy="4600575"/>
          </a:xfrm>
          <a:prstGeom prst="rect">
            <a:avLst/>
          </a:prstGeom>
        </p:spPr>
      </p:pic>
    </p:spTree>
    <p:extLst>
      <p:ext uri="{BB962C8B-B14F-4D97-AF65-F5344CB8AC3E}">
        <p14:creationId xmlns:p14="http://schemas.microsoft.com/office/powerpoint/2010/main" val="856795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781695-5A6A-7A89-CCAB-F446BF1061FD}"/>
              </a:ext>
            </a:extLst>
          </p:cNvPr>
          <p:cNvPicPr>
            <a:picLocks noChangeAspect="1"/>
          </p:cNvPicPr>
          <p:nvPr/>
        </p:nvPicPr>
        <p:blipFill>
          <a:blip r:embed="rId2"/>
          <a:stretch>
            <a:fillRect/>
          </a:stretch>
        </p:blipFill>
        <p:spPr>
          <a:xfrm>
            <a:off x="1476375" y="1143000"/>
            <a:ext cx="9382125" cy="4457700"/>
          </a:xfrm>
          <a:prstGeom prst="rect">
            <a:avLst/>
          </a:prstGeom>
        </p:spPr>
      </p:pic>
    </p:spTree>
    <p:extLst>
      <p:ext uri="{BB962C8B-B14F-4D97-AF65-F5344CB8AC3E}">
        <p14:creationId xmlns:p14="http://schemas.microsoft.com/office/powerpoint/2010/main" val="116677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1B145D8-2611-CA09-C3AA-E8AD15139864}"/>
              </a:ext>
            </a:extLst>
          </p:cNvPr>
          <p:cNvPicPr>
            <a:picLocks noChangeAspect="1"/>
          </p:cNvPicPr>
          <p:nvPr/>
        </p:nvPicPr>
        <p:blipFill>
          <a:blip r:embed="rId2"/>
          <a:stretch>
            <a:fillRect/>
          </a:stretch>
        </p:blipFill>
        <p:spPr>
          <a:xfrm>
            <a:off x="1562100" y="1000125"/>
            <a:ext cx="9201150" cy="4438650"/>
          </a:xfrm>
          <a:prstGeom prst="rect">
            <a:avLst/>
          </a:prstGeom>
        </p:spPr>
      </p:pic>
    </p:spTree>
    <p:extLst>
      <p:ext uri="{BB962C8B-B14F-4D97-AF65-F5344CB8AC3E}">
        <p14:creationId xmlns:p14="http://schemas.microsoft.com/office/powerpoint/2010/main" val="2527961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979F4C2-8F0B-0109-A268-B2513517BEC3}"/>
              </a:ext>
            </a:extLst>
          </p:cNvPr>
          <p:cNvPicPr>
            <a:picLocks noChangeAspect="1"/>
          </p:cNvPicPr>
          <p:nvPr/>
        </p:nvPicPr>
        <p:blipFill>
          <a:blip r:embed="rId2"/>
          <a:stretch>
            <a:fillRect/>
          </a:stretch>
        </p:blipFill>
        <p:spPr>
          <a:xfrm>
            <a:off x="1553844" y="1312545"/>
            <a:ext cx="9237981" cy="4354830"/>
          </a:xfrm>
          <a:prstGeom prst="rect">
            <a:avLst/>
          </a:prstGeom>
        </p:spPr>
      </p:pic>
    </p:spTree>
    <p:extLst>
      <p:ext uri="{BB962C8B-B14F-4D97-AF65-F5344CB8AC3E}">
        <p14:creationId xmlns:p14="http://schemas.microsoft.com/office/powerpoint/2010/main" val="1099244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40A3A1F-FAB4-3B46-E972-2EB4A2E5BC00}"/>
              </a:ext>
            </a:extLst>
          </p:cNvPr>
          <p:cNvSpPr/>
          <p:nvPr/>
        </p:nvSpPr>
        <p:spPr>
          <a:xfrm>
            <a:off x="3412765" y="886730"/>
            <a:ext cx="5366469" cy="1354217"/>
          </a:xfrm>
          <a:prstGeom prst="rect">
            <a:avLst/>
          </a:prstGeom>
          <a:noFill/>
        </p:spPr>
        <p:txBody>
          <a:bodyPr wrap="none" lIns="91440" tIns="45720" rIns="91440" bIns="45720">
            <a:spAutoFit/>
          </a:bodyPr>
          <a:lstStyle/>
          <a:p>
            <a:pPr algn="ctr"/>
            <a:r>
              <a:rPr lang="en-IN" sz="2800" b="1" dirty="0">
                <a:solidFill>
                  <a:srgbClr val="002060"/>
                </a:solidFill>
                <a:latin typeface="Times New Roman" panose="02020603050405020304" pitchFamily="18" charset="0"/>
                <a:cs typeface="Times New Roman" panose="02020603050405020304" pitchFamily="18" charset="0"/>
              </a:rPr>
              <a:t>TOOLS AND TECHNOLOGIES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xmlns="" id="{439523FF-E8A9-C335-1F38-62054C8279D4}"/>
              </a:ext>
            </a:extLst>
          </p:cNvPr>
          <p:cNvSpPr txBox="1"/>
          <p:nvPr/>
        </p:nvSpPr>
        <p:spPr>
          <a:xfrm>
            <a:off x="2190482" y="1563838"/>
            <a:ext cx="7811033" cy="280698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Server-side: Spring Boot, Spring Cloud, Spring Data JPA</a:t>
            </a:r>
          </a:p>
          <a:p>
            <a:pPr marL="342900" indent="-342900" algn="just">
              <a:lnSpc>
                <a:spcPct val="150000"/>
              </a:lnSpc>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Database: MySQL</a:t>
            </a:r>
          </a:p>
          <a:p>
            <a:pPr marL="342900" indent="-342900" algn="just">
              <a:lnSpc>
                <a:spcPct val="150000"/>
              </a:lnSpc>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Server: Embedded Tomcat</a:t>
            </a:r>
          </a:p>
          <a:p>
            <a:pPr marL="342900" indent="-342900" algn="just">
              <a:lnSpc>
                <a:spcPct val="150000"/>
              </a:lnSpc>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DevOps: Docker, Git Hub</a:t>
            </a:r>
          </a:p>
          <a:p>
            <a:pPr marL="342900" indent="-342900" algn="just">
              <a:lnSpc>
                <a:spcPct val="150000"/>
              </a:lnSpc>
              <a:buFont typeface="Wingdings" panose="05000000000000000000" pitchFamily="2" charset="2"/>
              <a:buChar char="Ø"/>
            </a:pPr>
            <a:r>
              <a:rPr lang="en-IN" sz="2000" b="0" i="0" dirty="0">
                <a:effectLst/>
                <a:latin typeface="Times New Roman" panose="02020603050405020304" pitchFamily="18" charset="0"/>
                <a:cs typeface="Times New Roman" panose="02020603050405020304" pitchFamily="18" charset="0"/>
              </a:rPr>
              <a:t>Spring Cloud: Spring Cloud Config, Spring Cloud Netflix Eureka, Feign, Resilience4j, Retry, Sleuth and </a:t>
            </a:r>
            <a:r>
              <a:rPr lang="en-IN" sz="2000" b="0" i="0" dirty="0" err="1">
                <a:effectLst/>
                <a:latin typeface="Times New Roman" panose="02020603050405020304" pitchFamily="18" charset="0"/>
                <a:cs typeface="Times New Roman" panose="02020603050405020304" pitchFamily="18" charset="0"/>
              </a:rPr>
              <a:t>Zipkin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809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AE1F156-BB81-6DE6-0174-FA35E9F36481}"/>
              </a:ext>
            </a:extLst>
          </p:cNvPr>
          <p:cNvPicPr>
            <a:picLocks noChangeAspect="1"/>
          </p:cNvPicPr>
          <p:nvPr/>
        </p:nvPicPr>
        <p:blipFill>
          <a:blip r:embed="rId2"/>
          <a:stretch>
            <a:fillRect/>
          </a:stretch>
        </p:blipFill>
        <p:spPr>
          <a:xfrm>
            <a:off x="1490662" y="1219200"/>
            <a:ext cx="9210675" cy="4429124"/>
          </a:xfrm>
          <a:prstGeom prst="rect">
            <a:avLst/>
          </a:prstGeom>
        </p:spPr>
      </p:pic>
    </p:spTree>
    <p:extLst>
      <p:ext uri="{BB962C8B-B14F-4D97-AF65-F5344CB8AC3E}">
        <p14:creationId xmlns:p14="http://schemas.microsoft.com/office/powerpoint/2010/main" val="2482355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0CF7A8-A4E7-61C5-96E8-CEE14A25A8FD}"/>
              </a:ext>
            </a:extLst>
          </p:cNvPr>
          <p:cNvSpPr/>
          <p:nvPr/>
        </p:nvSpPr>
        <p:spPr>
          <a:xfrm>
            <a:off x="3723588" y="2385327"/>
            <a:ext cx="5156461" cy="22381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C00000"/>
                </a:solidFill>
                <a:latin typeface="Times New Roman" panose="02020603050405020304" pitchFamily="18" charset="0"/>
                <a:cs typeface="Times New Roman" panose="02020603050405020304" pitchFamily="18" charset="0"/>
              </a:rPr>
              <a:t>ZIPKIN</a:t>
            </a:r>
            <a:r>
              <a:rPr lang="en-US" sz="2000" b="1" dirty="0">
                <a:latin typeface="Times New Roman" panose="02020603050405020304" pitchFamily="18" charset="0"/>
                <a:cs typeface="Times New Roman" panose="02020603050405020304" pitchFamily="18" charset="0"/>
              </a:rPr>
              <a:t>N</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822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573CCD6C-75CB-118D-4105-8494763F24DA}"/>
              </a:ext>
            </a:extLst>
          </p:cNvPr>
          <p:cNvPicPr>
            <a:picLocks noChangeAspect="1"/>
          </p:cNvPicPr>
          <p:nvPr/>
        </p:nvPicPr>
        <p:blipFill>
          <a:blip r:embed="rId2"/>
          <a:stretch>
            <a:fillRect/>
          </a:stretch>
        </p:blipFill>
        <p:spPr>
          <a:xfrm>
            <a:off x="1095080" y="1011441"/>
            <a:ext cx="10001840" cy="4748336"/>
          </a:xfrm>
          <a:prstGeom prst="rect">
            <a:avLst/>
          </a:prstGeom>
        </p:spPr>
      </p:pic>
    </p:spTree>
    <p:extLst>
      <p:ext uri="{BB962C8B-B14F-4D97-AF65-F5344CB8AC3E}">
        <p14:creationId xmlns:p14="http://schemas.microsoft.com/office/powerpoint/2010/main" val="3591297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898F780B-A3D2-301A-4C18-54B4C9770ACD}"/>
              </a:ext>
            </a:extLst>
          </p:cNvPr>
          <p:cNvPicPr>
            <a:picLocks noChangeAspect="1"/>
          </p:cNvPicPr>
          <p:nvPr/>
        </p:nvPicPr>
        <p:blipFill>
          <a:blip r:embed="rId2"/>
          <a:stretch>
            <a:fillRect/>
          </a:stretch>
        </p:blipFill>
        <p:spPr>
          <a:xfrm>
            <a:off x="1231392" y="899635"/>
            <a:ext cx="9814560" cy="5058729"/>
          </a:xfrm>
          <a:prstGeom prst="rect">
            <a:avLst/>
          </a:prstGeom>
        </p:spPr>
      </p:pic>
    </p:spTree>
    <p:extLst>
      <p:ext uri="{BB962C8B-B14F-4D97-AF65-F5344CB8AC3E}">
        <p14:creationId xmlns:p14="http://schemas.microsoft.com/office/powerpoint/2010/main" val="122805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8F0E67-88FC-ED17-8A39-7680F1BA3785}"/>
              </a:ext>
            </a:extLst>
          </p:cNvPr>
          <p:cNvSpPr/>
          <p:nvPr/>
        </p:nvSpPr>
        <p:spPr>
          <a:xfrm>
            <a:off x="5059207" y="1040621"/>
            <a:ext cx="2073581"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xmlns="" id="{8382024B-A7EA-22AE-F2A7-B1F8872ECA0C}"/>
              </a:ext>
            </a:extLst>
          </p:cNvPr>
          <p:cNvSpPr txBox="1"/>
          <p:nvPr/>
        </p:nvSpPr>
        <p:spPr>
          <a:xfrm>
            <a:off x="1976434" y="1787959"/>
            <a:ext cx="8239125" cy="2806987"/>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Automation of the entire process</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Efficiency</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Time Saving</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Check ticket availability, bus timings and ticket price online </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View boarding and dropping point</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Access to payment </a:t>
            </a:r>
          </a:p>
        </p:txBody>
      </p:sp>
    </p:spTree>
    <p:extLst>
      <p:ext uri="{BB962C8B-B14F-4D97-AF65-F5344CB8AC3E}">
        <p14:creationId xmlns:p14="http://schemas.microsoft.com/office/powerpoint/2010/main" val="452165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02995C9-BE07-A858-6296-4929BB0F07E7}"/>
              </a:ext>
            </a:extLst>
          </p:cNvPr>
          <p:cNvSpPr/>
          <p:nvPr/>
        </p:nvSpPr>
        <p:spPr>
          <a:xfrm>
            <a:off x="4534945" y="1138535"/>
            <a:ext cx="2626809"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ADVANTAGES</a:t>
            </a:r>
          </a:p>
        </p:txBody>
      </p:sp>
      <p:sp>
        <p:nvSpPr>
          <p:cNvPr id="4" name="TextBox 3">
            <a:extLst>
              <a:ext uri="{FF2B5EF4-FFF2-40B4-BE49-F238E27FC236}">
                <a16:creationId xmlns:a16="http://schemas.microsoft.com/office/drawing/2014/main" xmlns="" id="{5FD7F806-B2E3-797E-936E-E1CA82C8DAF4}"/>
              </a:ext>
            </a:extLst>
          </p:cNvPr>
          <p:cNvSpPr txBox="1"/>
          <p:nvPr/>
        </p:nvSpPr>
        <p:spPr>
          <a:xfrm>
            <a:off x="2790824" y="1733461"/>
            <a:ext cx="6115050" cy="1845185"/>
          </a:xfrm>
          <a:prstGeom prst="rect">
            <a:avLst/>
          </a:prstGeom>
          <a:noFill/>
        </p:spPr>
        <p:txBody>
          <a:bodyPr wrap="square">
            <a:spAutoFit/>
          </a:bodyPr>
          <a:lstStyle/>
          <a:p>
            <a:pPr marL="457200" indent="-457200" algn="just">
              <a:lnSpc>
                <a:spcPct val="20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User Friendly Interface</a:t>
            </a:r>
          </a:p>
          <a:p>
            <a:pPr marL="457200" indent="-457200" algn="just">
              <a:lnSpc>
                <a:spcPct val="20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Reduced Expenses</a:t>
            </a:r>
          </a:p>
          <a:p>
            <a:pPr marL="457200" indent="-457200" algn="just">
              <a:lnSpc>
                <a:spcPct val="20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Enhanced Customer Experience</a:t>
            </a:r>
          </a:p>
        </p:txBody>
      </p:sp>
    </p:spTree>
    <p:extLst>
      <p:ext uri="{BB962C8B-B14F-4D97-AF65-F5344CB8AC3E}">
        <p14:creationId xmlns:p14="http://schemas.microsoft.com/office/powerpoint/2010/main" val="1949391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9DC721-074B-FB98-BB44-885998CA5AB9}"/>
              </a:ext>
            </a:extLst>
          </p:cNvPr>
          <p:cNvSpPr/>
          <p:nvPr/>
        </p:nvSpPr>
        <p:spPr>
          <a:xfrm>
            <a:off x="4786186" y="871835"/>
            <a:ext cx="2619628" cy="523220"/>
          </a:xfrm>
          <a:prstGeom prst="rect">
            <a:avLst/>
          </a:prstGeom>
          <a:noFill/>
        </p:spPr>
        <p:txBody>
          <a:bodyPr wrap="none" lIns="91440" tIns="45720" rIns="91440" bIns="45720">
            <a:spAutoFit/>
          </a:bodyPr>
          <a:lstStyle/>
          <a:p>
            <a:pPr algn="ctr"/>
            <a:r>
              <a:rPr lang="en-US" sz="2800" b="1"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xmlns="" id="{98D2E475-5B9C-2E12-82E2-B9B1CCCE7CCF}"/>
              </a:ext>
            </a:extLst>
          </p:cNvPr>
          <p:cNvSpPr txBox="1"/>
          <p:nvPr/>
        </p:nvSpPr>
        <p:spPr>
          <a:xfrm>
            <a:off x="1752600" y="1395055"/>
            <a:ext cx="8686800" cy="4191981"/>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Online Bus Booking System that we developed, provides passengers an effective method to book their bus tickets, from the luxury of their homes.</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hassle free approach enhances customer satisfaction.</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Tickets can be booked from any corner of the globe, which makes our ticket booking process highly flexible.</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Custom seat selection allows passengers to choose the location of their seats based on their preference.</a:t>
            </a:r>
          </a:p>
          <a:p>
            <a:pPr marL="457200" indent="-4572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Online Bus Booking System leads to reduction in manual labour which results in reduction in costs.</a:t>
            </a:r>
          </a:p>
        </p:txBody>
      </p:sp>
    </p:spTree>
    <p:extLst>
      <p:ext uri="{BB962C8B-B14F-4D97-AF65-F5344CB8AC3E}">
        <p14:creationId xmlns:p14="http://schemas.microsoft.com/office/powerpoint/2010/main" val="2222427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2955117-FF59-2009-AE61-94362B52CF83}"/>
              </a:ext>
            </a:extLst>
          </p:cNvPr>
          <p:cNvSpPr/>
          <p:nvPr/>
        </p:nvSpPr>
        <p:spPr>
          <a:xfrm>
            <a:off x="1148329" y="2828835"/>
            <a:ext cx="5818645" cy="1200329"/>
          </a:xfrm>
          <a:prstGeom prst="rect">
            <a:avLst/>
          </a:prstGeom>
          <a:noFill/>
        </p:spPr>
        <p:txBody>
          <a:bodyPr wrap="none" lIns="91440" tIns="45720" rIns="91440" bIns="45720">
            <a:spAutoFit/>
          </a:bodyPr>
          <a:lstStyle/>
          <a:p>
            <a:pPr algn="ctr"/>
            <a:r>
              <a:rPr lang="en-US" sz="7200" b="1" cap="none" spc="0"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p:txBody>
      </p:sp>
      <p:pic>
        <p:nvPicPr>
          <p:cNvPr id="5" name="Picture 4">
            <a:extLst>
              <a:ext uri="{FF2B5EF4-FFF2-40B4-BE49-F238E27FC236}">
                <a16:creationId xmlns:a16="http://schemas.microsoft.com/office/drawing/2014/main" xmlns="" id="{7A594C6B-D487-EFE4-1C23-036C8A82FEB8}"/>
              </a:ext>
            </a:extLst>
          </p:cNvPr>
          <p:cNvPicPr>
            <a:picLocks noChangeAspect="1"/>
          </p:cNvPicPr>
          <p:nvPr/>
        </p:nvPicPr>
        <p:blipFill>
          <a:blip r:embed="rId2"/>
          <a:stretch>
            <a:fillRect/>
          </a:stretch>
        </p:blipFill>
        <p:spPr>
          <a:xfrm>
            <a:off x="7229475" y="2057399"/>
            <a:ext cx="3814196" cy="2743200"/>
          </a:xfrm>
          <a:prstGeom prst="rect">
            <a:avLst/>
          </a:prstGeom>
        </p:spPr>
      </p:pic>
    </p:spTree>
    <p:extLst>
      <p:ext uri="{BB962C8B-B14F-4D97-AF65-F5344CB8AC3E}">
        <p14:creationId xmlns:p14="http://schemas.microsoft.com/office/powerpoint/2010/main" val="2246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3E7E086-0472-E6B2-3D02-EAFA52130373}"/>
              </a:ext>
            </a:extLst>
          </p:cNvPr>
          <p:cNvSpPr txBox="1"/>
          <p:nvPr/>
        </p:nvSpPr>
        <p:spPr>
          <a:xfrm>
            <a:off x="2343150" y="1430298"/>
            <a:ext cx="7505700" cy="2806987"/>
          </a:xfrm>
          <a:prstGeom prst="rect">
            <a:avLst/>
          </a:prstGeom>
          <a:noFill/>
        </p:spPr>
        <p:txBody>
          <a:bodyPr wrap="square">
            <a:spAutoFit/>
          </a:bodyPr>
          <a:lstStyle/>
          <a:p>
            <a:pPr marL="0" indent="0" algn="just">
              <a:lnSpc>
                <a:spcPct val="150000"/>
              </a:lnSpc>
            </a:pPr>
            <a:r>
              <a:rPr lang="en-IN" sz="2000" dirty="0">
                <a:latin typeface="Times New Roman" panose="02020603050405020304" pitchFamily="18" charset="0"/>
                <a:cs typeface="Times New Roman" panose="02020603050405020304" pitchFamily="18" charset="0"/>
              </a:rPr>
              <a:t>The scope of our project are as follows:</a:t>
            </a:r>
          </a:p>
          <a:p>
            <a:pPr marL="0" indent="0" algn="just">
              <a:lnSpc>
                <a:spcPct val="150000"/>
              </a:lnSpc>
            </a:pPr>
            <a:r>
              <a:rPr lang="en-IN" sz="2000" dirty="0">
                <a:latin typeface="Times New Roman" panose="02020603050405020304" pitchFamily="18" charset="0"/>
                <a:cs typeface="Times New Roman" panose="02020603050405020304" pitchFamily="18" charset="0"/>
              </a:rPr>
              <a:t>A person should be able to </a:t>
            </a:r>
          </a:p>
          <a:p>
            <a:pPr marL="0" indent="0" algn="just">
              <a:lnSpc>
                <a:spcPct val="150000"/>
              </a:lnSpc>
            </a:pPr>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lphaLcPeriod"/>
            </a:pPr>
            <a:r>
              <a:rPr lang="en-IN" sz="2000" dirty="0">
                <a:latin typeface="Times New Roman" panose="02020603050405020304" pitchFamily="18" charset="0"/>
                <a:cs typeface="Times New Roman" panose="02020603050405020304" pitchFamily="18" charset="0"/>
              </a:rPr>
              <a:t>Login to the system with ID and Password</a:t>
            </a:r>
          </a:p>
          <a:p>
            <a:pPr marL="457200" indent="-457200" algn="just">
              <a:lnSpc>
                <a:spcPct val="150000"/>
              </a:lnSpc>
              <a:buFont typeface="+mj-lt"/>
              <a:buAutoNum type="alphaLcPeriod"/>
            </a:pPr>
            <a:r>
              <a:rPr lang="en-IN" sz="2000" dirty="0">
                <a:latin typeface="Times New Roman" panose="02020603050405020304" pitchFamily="18" charset="0"/>
                <a:cs typeface="Times New Roman" panose="02020603050405020304" pitchFamily="18" charset="0"/>
              </a:rPr>
              <a:t>Book the bus ticket</a:t>
            </a:r>
          </a:p>
          <a:p>
            <a:pPr marL="457200" indent="-457200" algn="just">
              <a:lnSpc>
                <a:spcPct val="150000"/>
              </a:lnSpc>
              <a:buFont typeface="+mj-lt"/>
              <a:buAutoNum type="alphaLcPeriod"/>
            </a:pPr>
            <a:r>
              <a:rPr lang="en-IN" sz="2000" dirty="0">
                <a:latin typeface="Times New Roman" panose="02020603050405020304" pitchFamily="18" charset="0"/>
                <a:cs typeface="Times New Roman" panose="02020603050405020304" pitchFamily="18" charset="0"/>
              </a:rPr>
              <a:t>Make payment</a:t>
            </a:r>
          </a:p>
        </p:txBody>
      </p:sp>
      <p:sp>
        <p:nvSpPr>
          <p:cNvPr id="5" name="TextBox 4">
            <a:extLst>
              <a:ext uri="{FF2B5EF4-FFF2-40B4-BE49-F238E27FC236}">
                <a16:creationId xmlns:a16="http://schemas.microsoft.com/office/drawing/2014/main" xmlns="" id="{246AFB40-AB9E-BDE6-EE7F-C5733CCF4EF6}"/>
              </a:ext>
            </a:extLst>
          </p:cNvPr>
          <p:cNvSpPr txBox="1"/>
          <p:nvPr/>
        </p:nvSpPr>
        <p:spPr>
          <a:xfrm>
            <a:off x="5543550" y="968633"/>
            <a:ext cx="6115050" cy="523220"/>
          </a:xfrm>
          <a:prstGeom prst="rect">
            <a:avLst/>
          </a:prstGeom>
          <a:noFill/>
        </p:spPr>
        <p:txBody>
          <a:bodyPr wrap="square">
            <a:spAutoFit/>
          </a:bodyPr>
          <a:lstStyle/>
          <a:p>
            <a:r>
              <a:rPr lang="en-IN" sz="2800" b="1" dirty="0">
                <a:solidFill>
                  <a:srgbClr val="002060"/>
                </a:solidFill>
                <a:latin typeface="Times New Roman" panose="02020603050405020304" pitchFamily="18" charset="0"/>
                <a:cs typeface="Times New Roman" panose="02020603050405020304" pitchFamily="18" charset="0"/>
              </a:rPr>
              <a:t>SCOPE</a:t>
            </a:r>
          </a:p>
        </p:txBody>
      </p:sp>
    </p:spTree>
    <p:extLst>
      <p:ext uri="{BB962C8B-B14F-4D97-AF65-F5344CB8AC3E}">
        <p14:creationId xmlns:p14="http://schemas.microsoft.com/office/powerpoint/2010/main" val="394827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EE1A0D-7591-74C8-18E2-CDD074682789}"/>
              </a:ext>
            </a:extLst>
          </p:cNvPr>
          <p:cNvSpPr/>
          <p:nvPr/>
        </p:nvSpPr>
        <p:spPr>
          <a:xfrm>
            <a:off x="5111109" y="805160"/>
            <a:ext cx="1741182"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MODULES</a:t>
            </a:r>
          </a:p>
        </p:txBody>
      </p:sp>
      <p:sp>
        <p:nvSpPr>
          <p:cNvPr id="4" name="TextBox 3">
            <a:extLst>
              <a:ext uri="{FF2B5EF4-FFF2-40B4-BE49-F238E27FC236}">
                <a16:creationId xmlns:a16="http://schemas.microsoft.com/office/drawing/2014/main" xmlns="" id="{EF439B6A-A339-3EFD-ED66-B3211A28C1CD}"/>
              </a:ext>
            </a:extLst>
          </p:cNvPr>
          <p:cNvSpPr txBox="1"/>
          <p:nvPr/>
        </p:nvSpPr>
        <p:spPr>
          <a:xfrm>
            <a:off x="1724025" y="1228397"/>
            <a:ext cx="8743949" cy="3477875"/>
          </a:xfrm>
          <a:prstGeom prst="rect">
            <a:avLst/>
          </a:prstGeom>
          <a:noFill/>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User Module :</a:t>
            </a:r>
            <a:r>
              <a:rPr lang="en-IN" sz="2000" dirty="0">
                <a:latin typeface="Times New Roman" panose="02020603050405020304" pitchFamily="18" charset="0"/>
                <a:cs typeface="Times New Roman" panose="02020603050405020304" pitchFamily="18" charset="0"/>
              </a:rPr>
              <a:t> User Module has</a:t>
            </a: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Profile </a:t>
            </a: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Bookings  </a:t>
            </a: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Sign out</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r>
              <a:rPr lang="en-IN" sz="2000" b="1" dirty="0">
                <a:solidFill>
                  <a:srgbClr val="C00000"/>
                </a:solidFill>
                <a:latin typeface="Times New Roman" panose="02020603050405020304" pitchFamily="18" charset="0"/>
                <a:cs typeface="Times New Roman" panose="02020603050405020304" pitchFamily="18" charset="0"/>
              </a:rPr>
              <a:t>Admin Module : </a:t>
            </a:r>
            <a:r>
              <a:rPr lang="en-IN" sz="2000" dirty="0">
                <a:latin typeface="Times New Roman" panose="02020603050405020304" pitchFamily="18" charset="0"/>
                <a:cs typeface="Times New Roman" panose="02020603050405020304" pitchFamily="18" charset="0"/>
              </a:rPr>
              <a:t>Our Admin Module has important functionalities like </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Bookings</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Add Bus</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View Buses </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Update Route</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Sign out</a:t>
            </a:r>
          </a:p>
        </p:txBody>
      </p:sp>
    </p:spTree>
    <p:extLst>
      <p:ext uri="{BB962C8B-B14F-4D97-AF65-F5344CB8AC3E}">
        <p14:creationId xmlns:p14="http://schemas.microsoft.com/office/powerpoint/2010/main" val="401202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DBF0FD-E9AF-F499-988B-96E3CEA12F25}"/>
              </a:ext>
            </a:extLst>
          </p:cNvPr>
          <p:cNvPicPr>
            <a:picLocks noChangeAspect="1"/>
          </p:cNvPicPr>
          <p:nvPr/>
        </p:nvPicPr>
        <p:blipFill>
          <a:blip r:embed="rId2"/>
          <a:stretch>
            <a:fillRect/>
          </a:stretch>
        </p:blipFill>
        <p:spPr>
          <a:xfrm>
            <a:off x="1566863" y="1385887"/>
            <a:ext cx="9058274" cy="4086225"/>
          </a:xfrm>
          <a:prstGeom prst="rect">
            <a:avLst/>
          </a:prstGeom>
        </p:spPr>
      </p:pic>
    </p:spTree>
    <p:extLst>
      <p:ext uri="{BB962C8B-B14F-4D97-AF65-F5344CB8AC3E}">
        <p14:creationId xmlns:p14="http://schemas.microsoft.com/office/powerpoint/2010/main" val="25151425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2359</TotalTime>
  <Words>3284</Words>
  <Application>Microsoft Office PowerPoint</Application>
  <PresentationFormat>Custom</PresentationFormat>
  <Paragraphs>287</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vinayakasanjana999@outlook.com</dc:creator>
  <cp:lastModifiedBy>SAIYOGESH</cp:lastModifiedBy>
  <cp:revision>8</cp:revision>
  <dcterms:created xsi:type="dcterms:W3CDTF">2023-09-08T06:28:37Z</dcterms:created>
  <dcterms:modified xsi:type="dcterms:W3CDTF">2023-09-13T03:30:10Z</dcterms:modified>
</cp:coreProperties>
</file>